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97" r:id="rId2"/>
    <p:sldMasterId id="2147483721" r:id="rId3"/>
  </p:sldMasterIdLst>
  <p:notesMasterIdLst>
    <p:notesMasterId r:id="rId17"/>
  </p:notesMasterIdLst>
  <p:sldIdLst>
    <p:sldId id="256" r:id="rId4"/>
    <p:sldId id="257" r:id="rId5"/>
    <p:sldId id="2219" r:id="rId6"/>
    <p:sldId id="2223" r:id="rId7"/>
    <p:sldId id="261" r:id="rId8"/>
    <p:sldId id="279" r:id="rId9"/>
    <p:sldId id="2220" r:id="rId10"/>
    <p:sldId id="278" r:id="rId11"/>
    <p:sldId id="262" r:id="rId12"/>
    <p:sldId id="2222" r:id="rId13"/>
    <p:sldId id="2225" r:id="rId14"/>
    <p:sldId id="276" r:id="rId15"/>
    <p:sldId id="277" r:id="rId16"/>
  </p:sldIdLst>
  <p:sldSz cx="12192000" cy="6858000"/>
  <p:notesSz cx="6858000" cy="9144000"/>
  <p:embeddedFontLs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Open Sans ExtraBold" panose="020B0906030804020204" pitchFamily="34" charset="0"/>
      <p:bold r:id="rId22"/>
      <p:boldItalic r:id="rId23"/>
    </p:embeddedFont>
    <p:embeddedFont>
      <p:font typeface="Open Sans Light" panose="020B0306030504020204" pitchFamily="34" charset="0"/>
      <p:regular r:id="rId24"/>
      <p:bold r:id="rId25"/>
      <p:italic r:id="rId26"/>
      <p:boldItalic r:id="rId27"/>
    </p:embeddedFont>
    <p:embeddedFont>
      <p:font typeface="Open Sans SemiBold" panose="020B07060308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rYjK2xLWMFixBQelOyD95HLVN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80A959-7FA1-42FC-BEFD-6414D2211464}" v="151" dt="2025-09-25T12:42:31.993"/>
    <p1510:client id="{E92C7849-D821-4A79-9890-8B2BD7AE43DB}" v="2" dt="2025-09-25T17:32:03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>
        <p:scale>
          <a:sx n="63" d="100"/>
          <a:sy n="63" d="100"/>
        </p:scale>
        <p:origin x="6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y Kulik" userId="7dafaa60-7222-4dbc-9b74-71dec32ba9b6" providerId="ADAL" clId="{E92C7849-D821-4A79-9890-8B2BD7AE43DB}"/>
    <pc:docChg chg="custSel modSld">
      <pc:chgData name="Gary Kulik" userId="7dafaa60-7222-4dbc-9b74-71dec32ba9b6" providerId="ADAL" clId="{E92C7849-D821-4A79-9890-8B2BD7AE43DB}" dt="2025-09-25T17:32:05.024" v="30" actId="27636"/>
      <pc:docMkLst>
        <pc:docMk/>
      </pc:docMkLst>
      <pc:sldChg chg="modSp mod">
        <pc:chgData name="Gary Kulik" userId="7dafaa60-7222-4dbc-9b74-71dec32ba9b6" providerId="ADAL" clId="{E92C7849-D821-4A79-9890-8B2BD7AE43DB}" dt="2025-09-25T17:19:27.191" v="22" actId="20577"/>
        <pc:sldMkLst>
          <pc:docMk/>
          <pc:sldMk cId="0" sldId="276"/>
        </pc:sldMkLst>
        <pc:spChg chg="mod">
          <ac:chgData name="Gary Kulik" userId="7dafaa60-7222-4dbc-9b74-71dec32ba9b6" providerId="ADAL" clId="{E92C7849-D821-4A79-9890-8B2BD7AE43DB}" dt="2025-09-25T17:19:27.191" v="22" actId="20577"/>
          <ac:spMkLst>
            <pc:docMk/>
            <pc:sldMk cId="0" sldId="276"/>
            <ac:spMk id="2" creationId="{A27200F9-1D1B-82DB-A371-4439117DD468}"/>
          </ac:spMkLst>
        </pc:spChg>
      </pc:sldChg>
      <pc:sldChg chg="modSp mod">
        <pc:chgData name="Gary Kulik" userId="7dafaa60-7222-4dbc-9b74-71dec32ba9b6" providerId="ADAL" clId="{E92C7849-D821-4A79-9890-8B2BD7AE43DB}" dt="2025-09-25T17:32:05.024" v="30" actId="27636"/>
        <pc:sldMkLst>
          <pc:docMk/>
          <pc:sldMk cId="2789454348" sldId="2222"/>
        </pc:sldMkLst>
        <pc:spChg chg="mod">
          <ac:chgData name="Gary Kulik" userId="7dafaa60-7222-4dbc-9b74-71dec32ba9b6" providerId="ADAL" clId="{E92C7849-D821-4A79-9890-8B2BD7AE43DB}" dt="2025-09-25T17:32:05.024" v="30" actId="27636"/>
          <ac:spMkLst>
            <pc:docMk/>
            <pc:sldMk cId="2789454348" sldId="2222"/>
            <ac:spMk id="3" creationId="{7634B831-EECB-6715-8F4B-0FDA3BE884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Before we begin I am going to hand things over to gary for some quick housekeeping items…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 Light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12</a:t>
            </a:fld>
            <a:endParaRPr sz="13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10" name="Google Shape;5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2513" cy="4164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1" name="Google Shape;511;p21:notes"/>
          <p:cNvSpPr txBox="1">
            <a:spLocks noGrp="1"/>
          </p:cNvSpPr>
          <p:nvPr>
            <p:ph type="body" idx="1"/>
          </p:nvPr>
        </p:nvSpPr>
        <p:spPr>
          <a:xfrm>
            <a:off x="731522" y="5940743"/>
            <a:ext cx="5850467" cy="485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 Light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13</a:t>
            </a:fld>
            <a:endParaRPr sz="13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20" name="Google Shape;5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2513" cy="4164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1" name="Google Shape;521;p22:notes"/>
          <p:cNvSpPr txBox="1">
            <a:spLocks noGrp="1"/>
          </p:cNvSpPr>
          <p:nvPr>
            <p:ph type="body" idx="1"/>
          </p:nvPr>
        </p:nvSpPr>
        <p:spPr>
          <a:xfrm>
            <a:off x="731522" y="5940743"/>
            <a:ext cx="5850467" cy="485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>
          <a:extLst>
            <a:ext uri="{FF2B5EF4-FFF2-40B4-BE49-F238E27FC236}">
              <a16:creationId xmlns:a16="http://schemas.microsoft.com/office/drawing/2014/main" id="{97C0A106-D111-7D6A-F4B3-38A516617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:notes">
            <a:extLst>
              <a:ext uri="{FF2B5EF4-FFF2-40B4-BE49-F238E27FC236}">
                <a16:creationId xmlns:a16="http://schemas.microsoft.com/office/drawing/2014/main" id="{98E38B98-6FCA-9D2D-F0B0-76367D455B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6:notes">
            <a:extLst>
              <a:ext uri="{FF2B5EF4-FFF2-40B4-BE49-F238E27FC236}">
                <a16:creationId xmlns:a16="http://schemas.microsoft.com/office/drawing/2014/main" id="{8BDF9AB3-86B8-A1E1-4EE2-64B303682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10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>
          <a:extLst>
            <a:ext uri="{FF2B5EF4-FFF2-40B4-BE49-F238E27FC236}">
              <a16:creationId xmlns:a16="http://schemas.microsoft.com/office/drawing/2014/main" id="{857D1A7D-FFA7-15DA-911B-4036287D7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:notes">
            <a:extLst>
              <a:ext uri="{FF2B5EF4-FFF2-40B4-BE49-F238E27FC236}">
                <a16:creationId xmlns:a16="http://schemas.microsoft.com/office/drawing/2014/main" id="{0143267B-03D4-78F8-695F-DB659955DE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7:notes">
            <a:extLst>
              <a:ext uri="{FF2B5EF4-FFF2-40B4-BE49-F238E27FC236}">
                <a16:creationId xmlns:a16="http://schemas.microsoft.com/office/drawing/2014/main" id="{645B63DD-6B26-A53F-C1C4-C92BC08FF7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837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>
          <a:extLst>
            <a:ext uri="{FF2B5EF4-FFF2-40B4-BE49-F238E27FC236}">
              <a16:creationId xmlns:a16="http://schemas.microsoft.com/office/drawing/2014/main" id="{3FC2F1E3-F7E7-C8F9-BA72-8F30F8AE0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:notes">
            <a:extLst>
              <a:ext uri="{FF2B5EF4-FFF2-40B4-BE49-F238E27FC236}">
                <a16:creationId xmlns:a16="http://schemas.microsoft.com/office/drawing/2014/main" id="{070B6D62-94F7-6FFA-383A-A38BF1F256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7:notes">
            <a:extLst>
              <a:ext uri="{FF2B5EF4-FFF2-40B4-BE49-F238E27FC236}">
                <a16:creationId xmlns:a16="http://schemas.microsoft.com/office/drawing/2014/main" id="{6771F67E-0AE0-5E38-D1B3-E22423FC18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716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>
          <a:extLst>
            <a:ext uri="{FF2B5EF4-FFF2-40B4-BE49-F238E27FC236}">
              <a16:creationId xmlns:a16="http://schemas.microsoft.com/office/drawing/2014/main" id="{4E36F793-C52E-17FC-2529-20117F288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:notes">
            <a:extLst>
              <a:ext uri="{FF2B5EF4-FFF2-40B4-BE49-F238E27FC236}">
                <a16:creationId xmlns:a16="http://schemas.microsoft.com/office/drawing/2014/main" id="{5166BA6F-67BC-9125-2640-B057AA8589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7:notes">
            <a:extLst>
              <a:ext uri="{FF2B5EF4-FFF2-40B4-BE49-F238E27FC236}">
                <a16:creationId xmlns:a16="http://schemas.microsoft.com/office/drawing/2014/main" id="{7ECEEE1C-473C-6E31-B0ED-EFB27721B6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75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/>
          <p:nvPr/>
        </p:nvSpPr>
        <p:spPr>
          <a:xfrm>
            <a:off x="6059799" y="4580352"/>
            <a:ext cx="6126480" cy="227764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1791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4"/>
          <p:cNvSpPr/>
          <p:nvPr/>
        </p:nvSpPr>
        <p:spPr>
          <a:xfrm>
            <a:off x="6050072" y="2234520"/>
            <a:ext cx="6141929" cy="227764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1203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4"/>
          <p:cNvSpPr/>
          <p:nvPr/>
        </p:nvSpPr>
        <p:spPr>
          <a:xfrm>
            <a:off x="6050072" y="1"/>
            <a:ext cx="6141929" cy="217952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4"/>
          <p:cNvSpPr/>
          <p:nvPr/>
        </p:nvSpPr>
        <p:spPr>
          <a:xfrm rot="-5400000">
            <a:off x="1037572" y="-1037572"/>
            <a:ext cx="6858002" cy="8933146"/>
          </a:xfrm>
          <a:custGeom>
            <a:avLst/>
            <a:gdLst/>
            <a:ahLst/>
            <a:cxnLst/>
            <a:rect l="l" t="t" r="r" b="b"/>
            <a:pathLst>
              <a:path w="12192000" h="5674290" extrusionOk="0">
                <a:moveTo>
                  <a:pt x="0" y="0"/>
                </a:moveTo>
                <a:lnTo>
                  <a:pt x="12192000" y="0"/>
                </a:lnTo>
                <a:lnTo>
                  <a:pt x="12192000" y="4622104"/>
                </a:lnTo>
                <a:lnTo>
                  <a:pt x="0" y="567429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540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rr</a:t>
            </a:r>
            <a:endParaRPr/>
          </a:p>
        </p:txBody>
      </p:sp>
      <p:pic>
        <p:nvPicPr>
          <p:cNvPr id="20" name="Google Shape;2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204" y="1528177"/>
            <a:ext cx="3904917" cy="10738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24"/>
          <p:cNvCxnSpPr/>
          <p:nvPr/>
        </p:nvCxnSpPr>
        <p:spPr>
          <a:xfrm>
            <a:off x="969118" y="2673581"/>
            <a:ext cx="4705172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2;p24"/>
          <p:cNvCxnSpPr/>
          <p:nvPr/>
        </p:nvCxnSpPr>
        <p:spPr>
          <a:xfrm>
            <a:off x="950112" y="3987948"/>
            <a:ext cx="6365089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923926" y="2986088"/>
            <a:ext cx="6829425" cy="48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2"/>
          </p:nvPr>
        </p:nvSpPr>
        <p:spPr>
          <a:xfrm>
            <a:off x="914401" y="3551239"/>
            <a:ext cx="682942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5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5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8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8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6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 1">
  <p:cSld name="BIG PICTURE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>
            <a:spLocks noGrp="1"/>
          </p:cNvSpPr>
          <p:nvPr>
            <p:ph type="pic" idx="2"/>
          </p:nvPr>
        </p:nvSpPr>
        <p:spPr>
          <a:xfrm flipH="1">
            <a:off x="6689558" y="1"/>
            <a:ext cx="5502441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tnerslogos">
  <p:cSld name="Partnerslogo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922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37"/>
          <p:cNvGrpSpPr/>
          <p:nvPr/>
        </p:nvGrpSpPr>
        <p:grpSpPr>
          <a:xfrm>
            <a:off x="1005659" y="3967493"/>
            <a:ext cx="261332" cy="2113976"/>
            <a:chOff x="921433" y="3811076"/>
            <a:chExt cx="566279" cy="4580742"/>
          </a:xfrm>
        </p:grpSpPr>
        <p:sp>
          <p:nvSpPr>
            <p:cNvPr id="262" name="Google Shape;262;p37"/>
            <p:cNvSpPr/>
            <p:nvPr/>
          </p:nvSpPr>
          <p:spPr>
            <a:xfrm>
              <a:off x="990796" y="6510889"/>
              <a:ext cx="406295" cy="55865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10800"/>
                  </a:moveTo>
                  <a:cubicBezTo>
                    <a:pt x="8563" y="10800"/>
                    <a:pt x="6750" y="9481"/>
                    <a:pt x="6750" y="7855"/>
                  </a:cubicBezTo>
                  <a:cubicBezTo>
                    <a:pt x="6750" y="6228"/>
                    <a:pt x="8563" y="4909"/>
                    <a:pt x="10800" y="4909"/>
                  </a:cubicBezTo>
                  <a:cubicBezTo>
                    <a:pt x="13037" y="4909"/>
                    <a:pt x="14850" y="6228"/>
                    <a:pt x="14850" y="7855"/>
                  </a:cubicBezTo>
                  <a:cubicBezTo>
                    <a:pt x="14850" y="9481"/>
                    <a:pt x="13037" y="10800"/>
                    <a:pt x="10800" y="10800"/>
                  </a:cubicBezTo>
                  <a:moveTo>
                    <a:pt x="10800" y="3927"/>
                  </a:moveTo>
                  <a:cubicBezTo>
                    <a:pt x="7817" y="3927"/>
                    <a:pt x="5400" y="5686"/>
                    <a:pt x="5400" y="7855"/>
                  </a:cubicBezTo>
                  <a:cubicBezTo>
                    <a:pt x="5400" y="10023"/>
                    <a:pt x="7817" y="11782"/>
                    <a:pt x="10800" y="11782"/>
                  </a:cubicBezTo>
                  <a:cubicBezTo>
                    <a:pt x="13783" y="11782"/>
                    <a:pt x="16200" y="10023"/>
                    <a:pt x="16200" y="7855"/>
                  </a:cubicBezTo>
                  <a:cubicBezTo>
                    <a:pt x="16200" y="5686"/>
                    <a:pt x="13783" y="3927"/>
                    <a:pt x="10800" y="3927"/>
                  </a:cubicBezTo>
                  <a:moveTo>
                    <a:pt x="10800" y="20127"/>
                  </a:moveTo>
                  <a:cubicBezTo>
                    <a:pt x="10800" y="20127"/>
                    <a:pt x="1350" y="13745"/>
                    <a:pt x="1350" y="7855"/>
                  </a:cubicBezTo>
                  <a:cubicBezTo>
                    <a:pt x="1350" y="4059"/>
                    <a:pt x="5581" y="982"/>
                    <a:pt x="10800" y="982"/>
                  </a:cubicBezTo>
                  <a:cubicBezTo>
                    <a:pt x="16019" y="982"/>
                    <a:pt x="20250" y="4059"/>
                    <a:pt x="20250" y="7855"/>
                  </a:cubicBezTo>
                  <a:cubicBezTo>
                    <a:pt x="20250" y="13745"/>
                    <a:pt x="10800" y="20127"/>
                    <a:pt x="10800" y="20127"/>
                  </a:cubicBezTo>
                  <a:moveTo>
                    <a:pt x="10800" y="0"/>
                  </a:moveTo>
                  <a:cubicBezTo>
                    <a:pt x="4836" y="0"/>
                    <a:pt x="0" y="3517"/>
                    <a:pt x="0" y="7855"/>
                  </a:cubicBezTo>
                  <a:cubicBezTo>
                    <a:pt x="0" y="14236"/>
                    <a:pt x="10800" y="21600"/>
                    <a:pt x="10800" y="21600"/>
                  </a:cubicBezTo>
                  <a:cubicBezTo>
                    <a:pt x="10800" y="21600"/>
                    <a:pt x="21600" y="14236"/>
                    <a:pt x="21600" y="7855"/>
                  </a:cubicBezTo>
                  <a:cubicBezTo>
                    <a:pt x="21600" y="3517"/>
                    <a:pt x="16764" y="0"/>
                    <a:pt x="1080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921433" y="7833164"/>
              <a:ext cx="558655" cy="5586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850" y="17620"/>
                  </a:moveTo>
                  <a:cubicBezTo>
                    <a:pt x="17270" y="17122"/>
                    <a:pt x="16604" y="16682"/>
                    <a:pt x="15855" y="16324"/>
                  </a:cubicBezTo>
                  <a:cubicBezTo>
                    <a:pt x="15868" y="16284"/>
                    <a:pt x="15882" y="16244"/>
                    <a:pt x="15896" y="16203"/>
                  </a:cubicBezTo>
                  <a:cubicBezTo>
                    <a:pt x="16131" y="15456"/>
                    <a:pt x="16320" y="14656"/>
                    <a:pt x="16454" y="13811"/>
                  </a:cubicBezTo>
                  <a:cubicBezTo>
                    <a:pt x="16471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8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7"/>
                    <a:pt x="14127" y="19710"/>
                    <a:pt x="14321" y="19444"/>
                  </a:cubicBezTo>
                  <a:cubicBezTo>
                    <a:pt x="14339" y="19419"/>
                    <a:pt x="14357" y="19394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7" y="17239"/>
                  </a:cubicBezTo>
                  <a:cubicBezTo>
                    <a:pt x="16123" y="17535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5" y="12995"/>
                    <a:pt x="15392" y="14581"/>
                    <a:pt x="14971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0"/>
                  </a:moveTo>
                  <a:cubicBezTo>
                    <a:pt x="12608" y="6309"/>
                    <a:pt x="13855" y="6066"/>
                    <a:pt x="14971" y="5652"/>
                  </a:cubicBezTo>
                  <a:cubicBezTo>
                    <a:pt x="15392" y="7019"/>
                    <a:pt x="15655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0"/>
                    <a:pt x="11291" y="6360"/>
                  </a:cubicBezTo>
                  <a:close/>
                  <a:moveTo>
                    <a:pt x="11291" y="1031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1"/>
                    <a:pt x="11291" y="1031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7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0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4"/>
                    <a:pt x="16499" y="8112"/>
                  </a:cubicBezTo>
                  <a:cubicBezTo>
                    <a:pt x="16484" y="8005"/>
                    <a:pt x="16471" y="7896"/>
                    <a:pt x="16454" y="7789"/>
                  </a:cubicBezTo>
                  <a:cubicBezTo>
                    <a:pt x="16320" y="6944"/>
                    <a:pt x="16131" y="6144"/>
                    <a:pt x="15896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70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1"/>
                  </a:cubicBezTo>
                  <a:cubicBezTo>
                    <a:pt x="10309" y="1031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3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5" y="6066"/>
                    <a:pt x="8991" y="6309"/>
                    <a:pt x="10309" y="6360"/>
                  </a:cubicBezTo>
                  <a:cubicBezTo>
                    <a:pt x="10309" y="6360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5" y="15534"/>
                    <a:pt x="6629" y="15948"/>
                  </a:cubicBezTo>
                  <a:cubicBezTo>
                    <a:pt x="6207" y="14581"/>
                    <a:pt x="5945" y="12995"/>
                    <a:pt x="5903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5"/>
                    <a:pt x="6083" y="17239"/>
                  </a:cubicBezTo>
                  <a:cubicBezTo>
                    <a:pt x="6100" y="17282"/>
                    <a:pt x="6115" y="17329"/>
                    <a:pt x="6132" y="17372"/>
                  </a:cubicBezTo>
                  <a:cubicBezTo>
                    <a:pt x="6149" y="17410"/>
                    <a:pt x="6163" y="17450"/>
                    <a:pt x="6180" y="17488"/>
                  </a:cubicBezTo>
                  <a:cubicBezTo>
                    <a:pt x="6484" y="18192"/>
                    <a:pt x="6835" y="18822"/>
                    <a:pt x="7224" y="19369"/>
                  </a:cubicBezTo>
                  <a:cubicBezTo>
                    <a:pt x="7242" y="19394"/>
                    <a:pt x="7261" y="19419"/>
                    <a:pt x="7279" y="19444"/>
                  </a:cubicBezTo>
                  <a:cubicBezTo>
                    <a:pt x="7472" y="19710"/>
                    <a:pt x="7674" y="19957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8"/>
                    <a:pt x="4958" y="12135"/>
                  </a:cubicBezTo>
                  <a:cubicBezTo>
                    <a:pt x="4967" y="12260"/>
                    <a:pt x="4979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6" y="13596"/>
                    <a:pt x="5129" y="13704"/>
                    <a:pt x="5146" y="13811"/>
                  </a:cubicBezTo>
                  <a:cubicBezTo>
                    <a:pt x="5280" y="14656"/>
                    <a:pt x="5468" y="15456"/>
                    <a:pt x="5704" y="16203"/>
                  </a:cubicBezTo>
                  <a:cubicBezTo>
                    <a:pt x="5718" y="16244"/>
                    <a:pt x="5731" y="16284"/>
                    <a:pt x="5744" y="16324"/>
                  </a:cubicBezTo>
                  <a:cubicBezTo>
                    <a:pt x="4996" y="16682"/>
                    <a:pt x="4330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30" y="4478"/>
                    <a:pt x="4996" y="4918"/>
                    <a:pt x="5744" y="5276"/>
                  </a:cubicBezTo>
                  <a:cubicBezTo>
                    <a:pt x="5731" y="5317"/>
                    <a:pt x="5718" y="5357"/>
                    <a:pt x="5704" y="5397"/>
                  </a:cubicBezTo>
                  <a:cubicBezTo>
                    <a:pt x="5469" y="6144"/>
                    <a:pt x="5280" y="6944"/>
                    <a:pt x="5146" y="7789"/>
                  </a:cubicBezTo>
                  <a:cubicBezTo>
                    <a:pt x="5129" y="7896"/>
                    <a:pt x="5116" y="8005"/>
                    <a:pt x="5100" y="8112"/>
                  </a:cubicBezTo>
                  <a:cubicBezTo>
                    <a:pt x="5055" y="8434"/>
                    <a:pt x="5018" y="8761"/>
                    <a:pt x="4989" y="9093"/>
                  </a:cubicBezTo>
                  <a:cubicBezTo>
                    <a:pt x="4979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0"/>
                    <a:pt x="7279" y="2156"/>
                  </a:cubicBezTo>
                  <a:cubicBezTo>
                    <a:pt x="7261" y="2181"/>
                    <a:pt x="7242" y="2206"/>
                    <a:pt x="7224" y="2231"/>
                  </a:cubicBezTo>
                  <a:cubicBezTo>
                    <a:pt x="6835" y="2778"/>
                    <a:pt x="6484" y="3408"/>
                    <a:pt x="6180" y="4112"/>
                  </a:cubicBezTo>
                  <a:cubicBezTo>
                    <a:pt x="6163" y="4151"/>
                    <a:pt x="6149" y="4190"/>
                    <a:pt x="6132" y="4229"/>
                  </a:cubicBezTo>
                  <a:cubicBezTo>
                    <a:pt x="6115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929057" y="5265732"/>
              <a:ext cx="558655" cy="4062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2"/>
                    <a:pt x="19964" y="1433"/>
                  </a:cubicBezTo>
                  <a:lnTo>
                    <a:pt x="11465" y="13118"/>
                  </a:lnTo>
                  <a:cubicBezTo>
                    <a:pt x="11288" y="13362"/>
                    <a:pt x="11051" y="13497"/>
                    <a:pt x="10800" y="13497"/>
                  </a:cubicBezTo>
                  <a:cubicBezTo>
                    <a:pt x="10549" y="13497"/>
                    <a:pt x="10312" y="13362"/>
                    <a:pt x="10134" y="13118"/>
                  </a:cubicBezTo>
                  <a:lnTo>
                    <a:pt x="1637" y="1433"/>
                  </a:lnTo>
                  <a:cubicBezTo>
                    <a:pt x="1739" y="1382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059955" y="3811076"/>
              <a:ext cx="304722" cy="55865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700" y="1473"/>
                  </a:moveTo>
                  <a:lnTo>
                    <a:pt x="9900" y="1473"/>
                  </a:lnTo>
                  <a:cubicBezTo>
                    <a:pt x="9403" y="1473"/>
                    <a:pt x="9000" y="1692"/>
                    <a:pt x="9000" y="1964"/>
                  </a:cubicBezTo>
                  <a:cubicBezTo>
                    <a:pt x="9000" y="2235"/>
                    <a:pt x="9403" y="2455"/>
                    <a:pt x="9900" y="2455"/>
                  </a:cubicBezTo>
                  <a:lnTo>
                    <a:pt x="11700" y="2455"/>
                  </a:lnTo>
                  <a:cubicBezTo>
                    <a:pt x="12197" y="2455"/>
                    <a:pt x="12600" y="2235"/>
                    <a:pt x="12600" y="1964"/>
                  </a:cubicBezTo>
                  <a:cubicBezTo>
                    <a:pt x="12600" y="1692"/>
                    <a:pt x="12197" y="1473"/>
                    <a:pt x="11700" y="1473"/>
                  </a:cubicBezTo>
                  <a:moveTo>
                    <a:pt x="19800" y="2945"/>
                  </a:moveTo>
                  <a:lnTo>
                    <a:pt x="1800" y="2945"/>
                  </a:lnTo>
                  <a:lnTo>
                    <a:pt x="1800" y="1964"/>
                  </a:lnTo>
                  <a:cubicBezTo>
                    <a:pt x="1800" y="1422"/>
                    <a:pt x="2605" y="982"/>
                    <a:pt x="3600" y="982"/>
                  </a:cubicBezTo>
                  <a:lnTo>
                    <a:pt x="18000" y="982"/>
                  </a:lnTo>
                  <a:cubicBezTo>
                    <a:pt x="18993" y="982"/>
                    <a:pt x="19800" y="1422"/>
                    <a:pt x="19800" y="1964"/>
                  </a:cubicBezTo>
                  <a:cubicBezTo>
                    <a:pt x="19800" y="1964"/>
                    <a:pt x="19800" y="2945"/>
                    <a:pt x="19800" y="2945"/>
                  </a:cubicBezTo>
                  <a:close/>
                  <a:moveTo>
                    <a:pt x="19800" y="17673"/>
                  </a:moveTo>
                  <a:lnTo>
                    <a:pt x="1800" y="17673"/>
                  </a:lnTo>
                  <a:lnTo>
                    <a:pt x="1800" y="3927"/>
                  </a:lnTo>
                  <a:lnTo>
                    <a:pt x="19800" y="3927"/>
                  </a:lnTo>
                  <a:cubicBezTo>
                    <a:pt x="19800" y="3927"/>
                    <a:pt x="19800" y="17673"/>
                    <a:pt x="19800" y="17673"/>
                  </a:cubicBezTo>
                  <a:close/>
                  <a:moveTo>
                    <a:pt x="19800" y="19636"/>
                  </a:moveTo>
                  <a:cubicBezTo>
                    <a:pt x="19800" y="20179"/>
                    <a:pt x="18993" y="20618"/>
                    <a:pt x="18000" y="20618"/>
                  </a:cubicBezTo>
                  <a:lnTo>
                    <a:pt x="3600" y="20618"/>
                  </a:lnTo>
                  <a:cubicBezTo>
                    <a:pt x="2605" y="20618"/>
                    <a:pt x="1800" y="20179"/>
                    <a:pt x="1800" y="19636"/>
                  </a:cubicBezTo>
                  <a:lnTo>
                    <a:pt x="1800" y="18655"/>
                  </a:lnTo>
                  <a:lnTo>
                    <a:pt x="19800" y="18655"/>
                  </a:lnTo>
                  <a:cubicBezTo>
                    <a:pt x="19800" y="18655"/>
                    <a:pt x="19800" y="19636"/>
                    <a:pt x="19800" y="19636"/>
                  </a:cubicBezTo>
                  <a:close/>
                  <a:moveTo>
                    <a:pt x="18000" y="0"/>
                  </a:moveTo>
                  <a:lnTo>
                    <a:pt x="3600" y="0"/>
                  </a:lnTo>
                  <a:cubicBezTo>
                    <a:pt x="1612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612" y="21600"/>
                    <a:pt x="3600" y="21600"/>
                  </a:cubicBezTo>
                  <a:lnTo>
                    <a:pt x="18000" y="21600"/>
                  </a:lnTo>
                  <a:cubicBezTo>
                    <a:pt x="19988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19988" y="0"/>
                    <a:pt x="18000" y="0"/>
                  </a:cubicBezTo>
                  <a:moveTo>
                    <a:pt x="10800" y="20127"/>
                  </a:moveTo>
                  <a:cubicBezTo>
                    <a:pt x="11297" y="20127"/>
                    <a:pt x="11700" y="19908"/>
                    <a:pt x="11700" y="19636"/>
                  </a:cubicBezTo>
                  <a:cubicBezTo>
                    <a:pt x="11700" y="19366"/>
                    <a:pt x="11297" y="19145"/>
                    <a:pt x="10800" y="19145"/>
                  </a:cubicBezTo>
                  <a:cubicBezTo>
                    <a:pt x="10303" y="19145"/>
                    <a:pt x="9900" y="19366"/>
                    <a:pt x="9900" y="19636"/>
                  </a:cubicBezTo>
                  <a:cubicBezTo>
                    <a:pt x="9900" y="19908"/>
                    <a:pt x="10303" y="20127"/>
                    <a:pt x="10800" y="2012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66" name="Google Shape;266;p37"/>
          <p:cNvSpPr txBox="1"/>
          <p:nvPr/>
        </p:nvSpPr>
        <p:spPr>
          <a:xfrm>
            <a:off x="1479881" y="3915402"/>
            <a:ext cx="25025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Phone</a:t>
            </a:r>
            <a:endParaRPr/>
          </a:p>
        </p:txBody>
      </p:sp>
      <p:sp>
        <p:nvSpPr>
          <p:cNvPr id="267" name="Google Shape;267;p37"/>
          <p:cNvSpPr txBox="1"/>
          <p:nvPr/>
        </p:nvSpPr>
        <p:spPr>
          <a:xfrm>
            <a:off x="1479882" y="4536539"/>
            <a:ext cx="25025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endParaRPr/>
          </a:p>
        </p:txBody>
      </p:sp>
      <p:sp>
        <p:nvSpPr>
          <p:cNvPr id="268" name="Google Shape;268;p37"/>
          <p:cNvSpPr txBox="1"/>
          <p:nvPr/>
        </p:nvSpPr>
        <p:spPr>
          <a:xfrm>
            <a:off x="1479882" y="5157676"/>
            <a:ext cx="39824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11344 Coloma Road, Gold River, CA</a:t>
            </a:r>
            <a:endParaRPr/>
          </a:p>
        </p:txBody>
      </p:sp>
      <p:sp>
        <p:nvSpPr>
          <p:cNvPr id="269" name="Google Shape;269;p37"/>
          <p:cNvSpPr txBox="1"/>
          <p:nvPr/>
        </p:nvSpPr>
        <p:spPr>
          <a:xfrm>
            <a:off x="1479883" y="5742045"/>
            <a:ext cx="25025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www.cretelligent.com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">
  <p:cSld name="Portfolio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>
            <a:spLocks noGrp="1"/>
          </p:cNvSpPr>
          <p:nvPr>
            <p:ph type="pic" idx="2"/>
          </p:nvPr>
        </p:nvSpPr>
        <p:spPr>
          <a:xfrm>
            <a:off x="8821787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2" name="Google Shape;272;p38"/>
          <p:cNvSpPr>
            <a:spLocks noGrp="1"/>
          </p:cNvSpPr>
          <p:nvPr>
            <p:ph type="pic" idx="3"/>
          </p:nvPr>
        </p:nvSpPr>
        <p:spPr>
          <a:xfrm>
            <a:off x="6200568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3" name="Google Shape;273;p38"/>
          <p:cNvSpPr>
            <a:spLocks noGrp="1"/>
          </p:cNvSpPr>
          <p:nvPr>
            <p:ph type="pic" idx="4"/>
          </p:nvPr>
        </p:nvSpPr>
        <p:spPr>
          <a:xfrm>
            <a:off x="3579350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4" name="Google Shape;274;p38"/>
          <p:cNvSpPr>
            <a:spLocks noGrp="1"/>
          </p:cNvSpPr>
          <p:nvPr>
            <p:ph type="pic" idx="5"/>
          </p:nvPr>
        </p:nvSpPr>
        <p:spPr>
          <a:xfrm>
            <a:off x="958131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5" name="Google Shape;275;p38"/>
          <p:cNvSpPr>
            <a:spLocks noGrp="1"/>
          </p:cNvSpPr>
          <p:nvPr>
            <p:ph type="pic" idx="6"/>
          </p:nvPr>
        </p:nvSpPr>
        <p:spPr>
          <a:xfrm>
            <a:off x="8821787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6" name="Google Shape;276;p38"/>
          <p:cNvSpPr>
            <a:spLocks noGrp="1"/>
          </p:cNvSpPr>
          <p:nvPr>
            <p:ph type="pic" idx="7"/>
          </p:nvPr>
        </p:nvSpPr>
        <p:spPr>
          <a:xfrm>
            <a:off x="6200568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7" name="Google Shape;277;p38"/>
          <p:cNvSpPr>
            <a:spLocks noGrp="1"/>
          </p:cNvSpPr>
          <p:nvPr>
            <p:ph type="pic" idx="8"/>
          </p:nvPr>
        </p:nvSpPr>
        <p:spPr>
          <a:xfrm>
            <a:off x="3579350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8" name="Google Shape;278;p38"/>
          <p:cNvSpPr>
            <a:spLocks noGrp="1"/>
          </p:cNvSpPr>
          <p:nvPr>
            <p:ph type="pic" idx="9"/>
          </p:nvPr>
        </p:nvSpPr>
        <p:spPr>
          <a:xfrm>
            <a:off x="958131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>
  <p:cSld name="Portfolio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>
            <a:spLocks noGrp="1"/>
          </p:cNvSpPr>
          <p:nvPr>
            <p:ph type="pic" idx="2"/>
          </p:nvPr>
        </p:nvSpPr>
        <p:spPr>
          <a:xfrm>
            <a:off x="8101641" y="2234890"/>
            <a:ext cx="3011614" cy="2754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1" name="Google Shape;281;p39"/>
          <p:cNvSpPr>
            <a:spLocks noGrp="1"/>
          </p:cNvSpPr>
          <p:nvPr>
            <p:ph type="pic" idx="3"/>
          </p:nvPr>
        </p:nvSpPr>
        <p:spPr>
          <a:xfrm>
            <a:off x="1081949" y="2234890"/>
            <a:ext cx="3011614" cy="2754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2" name="Google Shape;282;p39"/>
          <p:cNvSpPr>
            <a:spLocks noGrp="1"/>
          </p:cNvSpPr>
          <p:nvPr>
            <p:ph type="pic" idx="4"/>
          </p:nvPr>
        </p:nvSpPr>
        <p:spPr>
          <a:xfrm>
            <a:off x="4591795" y="2234890"/>
            <a:ext cx="3011614" cy="2754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 Images">
  <p:cSld name="Portfolio 2 Image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>
            <a:spLocks noGrp="1"/>
          </p:cNvSpPr>
          <p:nvPr>
            <p:ph type="pic" idx="2"/>
          </p:nvPr>
        </p:nvSpPr>
        <p:spPr>
          <a:xfrm>
            <a:off x="6514008" y="1781576"/>
            <a:ext cx="4506267" cy="359406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5" name="Google Shape;285;p40"/>
          <p:cNvSpPr>
            <a:spLocks noGrp="1"/>
          </p:cNvSpPr>
          <p:nvPr>
            <p:ph type="pic" idx="3"/>
          </p:nvPr>
        </p:nvSpPr>
        <p:spPr>
          <a:xfrm>
            <a:off x="1193491" y="1781576"/>
            <a:ext cx="4506267" cy="359406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 7 Mockup">
  <p:cSld name="iPhone 7 Mockup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>
            <a:spLocks noGrp="1"/>
          </p:cNvSpPr>
          <p:nvPr>
            <p:ph type="pic" idx="2"/>
          </p:nvPr>
        </p:nvSpPr>
        <p:spPr>
          <a:xfrm>
            <a:off x="5164298" y="2224585"/>
            <a:ext cx="1863404" cy="326181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8" name="Google Shape;288;p41"/>
          <p:cNvSpPr>
            <a:spLocks noGrp="1"/>
          </p:cNvSpPr>
          <p:nvPr>
            <p:ph type="pic" idx="3"/>
          </p:nvPr>
        </p:nvSpPr>
        <p:spPr>
          <a:xfrm>
            <a:off x="8503383" y="2224585"/>
            <a:ext cx="1863404" cy="326181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9" name="Google Shape;289;p41"/>
          <p:cNvSpPr>
            <a:spLocks noGrp="1"/>
          </p:cNvSpPr>
          <p:nvPr>
            <p:ph type="pic" idx="4"/>
          </p:nvPr>
        </p:nvSpPr>
        <p:spPr>
          <a:xfrm>
            <a:off x="1836102" y="2224585"/>
            <a:ext cx="1863404" cy="326181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 design slide">
  <p:cSld name="App design slid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2" name="Google Shape;292;p42"/>
          <p:cNvSpPr>
            <a:spLocks noGrp="1"/>
          </p:cNvSpPr>
          <p:nvPr>
            <p:ph type="pic" idx="3"/>
          </p:nvPr>
        </p:nvSpPr>
        <p:spPr>
          <a:xfrm>
            <a:off x="4249722" y="2575932"/>
            <a:ext cx="3714323" cy="655691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9"/>
              <a:buFont typeface="Calibri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584" y="218317"/>
            <a:ext cx="2580153" cy="709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pp design slide">
  <p:cSld name="1_App design slide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5" name="Google Shape;295;p43"/>
          <p:cNvSpPr>
            <a:spLocks noGrp="1"/>
          </p:cNvSpPr>
          <p:nvPr>
            <p:ph type="pic" idx="3"/>
          </p:nvPr>
        </p:nvSpPr>
        <p:spPr>
          <a:xfrm>
            <a:off x="4376825" y="2725872"/>
            <a:ext cx="3453370" cy="218066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2 Images">
  <p:cSld name="1_Portfolio 2 Image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36012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1">
  <p:cSld name="TEAM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>
            <a:spLocks noGrp="1"/>
          </p:cNvSpPr>
          <p:nvPr>
            <p:ph type="pic" idx="2"/>
          </p:nvPr>
        </p:nvSpPr>
        <p:spPr>
          <a:xfrm>
            <a:off x="4995472" y="2029484"/>
            <a:ext cx="2316352" cy="21360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0" name="Google Shape;300;p45"/>
          <p:cNvSpPr>
            <a:spLocks noGrp="1"/>
          </p:cNvSpPr>
          <p:nvPr>
            <p:ph type="pic" idx="3"/>
          </p:nvPr>
        </p:nvSpPr>
        <p:spPr>
          <a:xfrm>
            <a:off x="8442954" y="2029484"/>
            <a:ext cx="2316352" cy="21360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1" name="Google Shape;301;p45"/>
          <p:cNvSpPr>
            <a:spLocks noGrp="1"/>
          </p:cNvSpPr>
          <p:nvPr>
            <p:ph type="pic" idx="4"/>
          </p:nvPr>
        </p:nvSpPr>
        <p:spPr>
          <a:xfrm>
            <a:off x="1524537" y="2029484"/>
            <a:ext cx="2316352" cy="21360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2">
  <p:cSld name="TEAM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>
            <a:spLocks noGrp="1"/>
          </p:cNvSpPr>
          <p:nvPr>
            <p:ph type="pic" idx="2"/>
          </p:nvPr>
        </p:nvSpPr>
        <p:spPr>
          <a:xfrm>
            <a:off x="9086320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4" name="Google Shape;304;p46"/>
          <p:cNvSpPr>
            <a:spLocks noGrp="1"/>
          </p:cNvSpPr>
          <p:nvPr>
            <p:ph type="pic" idx="3"/>
          </p:nvPr>
        </p:nvSpPr>
        <p:spPr>
          <a:xfrm>
            <a:off x="6476258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5" name="Google Shape;305;p46"/>
          <p:cNvSpPr>
            <a:spLocks noGrp="1"/>
          </p:cNvSpPr>
          <p:nvPr>
            <p:ph type="pic" idx="4"/>
          </p:nvPr>
        </p:nvSpPr>
        <p:spPr>
          <a:xfrm>
            <a:off x="3866197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6" name="Google Shape;306;p46"/>
          <p:cNvSpPr>
            <a:spLocks noGrp="1"/>
          </p:cNvSpPr>
          <p:nvPr>
            <p:ph type="pic" idx="5"/>
          </p:nvPr>
        </p:nvSpPr>
        <p:spPr>
          <a:xfrm>
            <a:off x="1256135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O MESSAGE">
  <p:cSld name="CEO MESSAGE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>
            <a:spLocks noGrp="1"/>
          </p:cNvSpPr>
          <p:nvPr>
            <p:ph type="pic" idx="2"/>
          </p:nvPr>
        </p:nvSpPr>
        <p:spPr>
          <a:xfrm>
            <a:off x="2296109" y="2346731"/>
            <a:ext cx="9895891" cy="298852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9" name="Google Shape;309;p47"/>
          <p:cNvSpPr>
            <a:spLocks noGrp="1"/>
          </p:cNvSpPr>
          <p:nvPr>
            <p:ph type="pic" idx="3"/>
          </p:nvPr>
        </p:nvSpPr>
        <p:spPr>
          <a:xfrm>
            <a:off x="928535" y="2138058"/>
            <a:ext cx="3700427" cy="340587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rojects of 4">
  <p:cSld name="3_Projects of 4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>
            <a:spLocks noGrp="1"/>
          </p:cNvSpPr>
          <p:nvPr>
            <p:ph type="pic" idx="2"/>
          </p:nvPr>
        </p:nvSpPr>
        <p:spPr>
          <a:xfrm>
            <a:off x="0" y="1828800"/>
            <a:ext cx="12192000" cy="502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Image">
  <p:cSld name="Half Imag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Image">
  <p:cSld name="Left Imag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6" name="Google Shape;316;p50"/>
          <p:cNvSpPr/>
          <p:nvPr/>
        </p:nvSpPr>
        <p:spPr>
          <a:xfrm>
            <a:off x="11076045" y="245327"/>
            <a:ext cx="468473" cy="5687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PICTURE 1">
  <p:cSld name="1_BIG PICTURE 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1"/>
          <p:cNvSpPr>
            <a:spLocks noGrp="1"/>
          </p:cNvSpPr>
          <p:nvPr>
            <p:ph type="pic" idx="2"/>
          </p:nvPr>
        </p:nvSpPr>
        <p:spPr>
          <a:xfrm>
            <a:off x="4954936" y="880500"/>
            <a:ext cx="2982465" cy="33533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9" name="Google Shape;319;p51"/>
          <p:cNvSpPr>
            <a:spLocks noGrp="1"/>
          </p:cNvSpPr>
          <p:nvPr>
            <p:ph type="pic" idx="3"/>
          </p:nvPr>
        </p:nvSpPr>
        <p:spPr>
          <a:xfrm>
            <a:off x="6225549" y="3085594"/>
            <a:ext cx="2982465" cy="33533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0" name="Google Shape;320;p51"/>
          <p:cNvSpPr>
            <a:spLocks noGrp="1"/>
          </p:cNvSpPr>
          <p:nvPr>
            <p:ph type="pic" idx="4"/>
          </p:nvPr>
        </p:nvSpPr>
        <p:spPr>
          <a:xfrm>
            <a:off x="9094387" y="880500"/>
            <a:ext cx="2982465" cy="33533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s">
  <p:cSld name="Big titles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360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8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9"/>
              <a:buFont typeface="Calibri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ojects of 4">
  <p:cSld name="1_Projects of 4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3"/>
          <p:cNvSpPr>
            <a:spLocks noGrp="1"/>
          </p:cNvSpPr>
          <p:nvPr>
            <p:ph type="pic" idx="2"/>
          </p:nvPr>
        </p:nvSpPr>
        <p:spPr>
          <a:xfrm>
            <a:off x="4550638" y="-544074"/>
            <a:ext cx="5738456" cy="909016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5" name="Google Shape;325;p53"/>
          <p:cNvSpPr>
            <a:spLocks noGrp="1"/>
          </p:cNvSpPr>
          <p:nvPr>
            <p:ph type="pic" idx="3"/>
          </p:nvPr>
        </p:nvSpPr>
        <p:spPr>
          <a:xfrm>
            <a:off x="5204236" y="-261529"/>
            <a:ext cx="8840287" cy="62039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imonials of 2">
  <p:cSld name="Testimonials of 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4"/>
          <p:cNvSpPr>
            <a:spLocks noGrp="1"/>
          </p:cNvSpPr>
          <p:nvPr>
            <p:ph type="pic" idx="2"/>
          </p:nvPr>
        </p:nvSpPr>
        <p:spPr>
          <a:xfrm>
            <a:off x="6846116" y="2700897"/>
            <a:ext cx="1436580" cy="143620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8" name="Google Shape;328;p54"/>
          <p:cNvSpPr>
            <a:spLocks noGrp="1"/>
          </p:cNvSpPr>
          <p:nvPr>
            <p:ph type="pic" idx="3"/>
          </p:nvPr>
        </p:nvSpPr>
        <p:spPr>
          <a:xfrm>
            <a:off x="1412199" y="2777097"/>
            <a:ext cx="1436580" cy="143620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Background with image">
  <p:cSld name="3_Big Background with image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5"/>
          <p:cNvSpPr>
            <a:spLocks noGrp="1"/>
          </p:cNvSpPr>
          <p:nvPr>
            <p:ph type="pic" idx="2"/>
          </p:nvPr>
        </p:nvSpPr>
        <p:spPr>
          <a:xfrm flipH="1">
            <a:off x="6689557" y="0"/>
            <a:ext cx="5502441" cy="6809822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sp>
      <p:pic>
        <p:nvPicPr>
          <p:cNvPr id="331" name="Google Shape;331;p55" descr="A picture containing text, tile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43197" y="1633"/>
            <a:ext cx="6139197" cy="6856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6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 App Mockup">
  <p:cSld name="Desktop App Mockup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7"/>
          <p:cNvSpPr>
            <a:spLocks noGrp="1"/>
          </p:cNvSpPr>
          <p:nvPr>
            <p:ph type="pic" idx="2"/>
          </p:nvPr>
        </p:nvSpPr>
        <p:spPr>
          <a:xfrm>
            <a:off x="1317513" y="2332939"/>
            <a:ext cx="3757614" cy="226136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1541-D5A7-7C42-9572-51806BE67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32A7F-E2A4-E540-93F8-E660C1126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BEA1B-5CE2-4A4A-BD69-ADA91771A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073AA-D506-AD4A-B753-5A6C12A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52AD7-3932-8F41-86DB-34997284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80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B6FE-D654-9449-948D-7E24B19F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62BC3-B5D6-0B41-A130-B3D83C7AD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1C2EC-C36F-D742-AEB0-59785885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7295-A80F-2541-B10E-C411E63E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57EB3-D897-154B-A9F7-8BD8BE65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73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C2A1-0A27-8E4C-9A0C-400DB0D6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9FA36-9B96-8C4A-803D-0C2C67C6D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E822A-8C23-5045-82E2-CEFD0211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04245-BFA1-9F4F-B3EC-C985E2BC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5D578-07CE-344A-8E69-522339DA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4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97FF-507A-7848-9165-14F9B1EC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0D53-6E32-6548-8FF1-5ADCD7FB5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B4D4B-73E1-354A-A95F-5D302DEBC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B7A99-1492-664E-82C9-A573C286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D76D3-9529-DF4B-8765-BBF47D1C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FE79C-7602-4B4C-855B-D3C06204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97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A2C6-184A-374C-AA57-0B34F1A5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3FC1-92B0-594B-8084-B83B490A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CF739-D86E-8241-BA8C-B66546AF1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D7381-FF71-0A40-9F6A-8C979577A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A4271-DF60-A246-8857-E0A607D27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A147F2-73B7-3B48-909F-2F10E233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3D529D-171A-AF4A-902F-2A4858D5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CDDDD2-232A-0F49-A79E-A9DD1AB4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7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9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514A1-BA00-8040-B6AD-F59B664F5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4F7F7-7F6D-E142-AD41-20D3A604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3EBB9-B5D4-724B-A087-17D60B30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9EC0C-0F60-6B4D-B6FB-C2C906B0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8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C4320B-959D-0A42-9980-3CE31A79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2221B-DA29-AF43-8D96-FEF5792A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396DF-668A-6C41-AC6E-382E277D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5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6AA4E-5ADF-7F44-B4E5-3F18712AE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9ABAD-99C1-354B-B356-D6D4AF21A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22BCF-5108-C648-908A-0EA253E79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D961E-25BE-4145-A6EC-939A76EA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7D65D-EA34-F547-921F-6B98BB3C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6F5F8-C645-CF42-8885-FBB07055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7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3340-FE6E-F849-9A73-FB266560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5B84E2-D1A8-4648-A32D-90124392C6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BC020-9863-F54F-A03B-820600E98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AE2B7-0B79-6540-A3EE-2A672196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2FAD8-59A8-7441-A9B3-55835DAB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826B4-015A-6F41-82AC-63E16A37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1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584B-57DE-BD42-A997-E3D020C3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CA3EC-A322-844E-83B8-143DF51D7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CC3D-5282-9D4D-892E-6D2E1FA82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FD195-75E6-6C42-9FB4-08855F19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36356-BE38-FB44-9763-AA700463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32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39BF7A-1D1F-FB4A-BEC6-A5AF58AEB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689A7-47D7-164A-8E94-56ED0DAF1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5FBCF-0D0A-654F-B281-0BEC74E0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C80F0-9B0A-4A4C-A5AF-468DEBC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CFB01-BA81-F24B-97F8-213C182A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9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977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6B9601F-1275-48A6-9399-0BBA1B3D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0" y="219732"/>
            <a:ext cx="3026158" cy="6294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D8A3E97-2DF8-4A25-97F8-8092C7C7400C}"/>
              </a:ext>
            </a:extLst>
          </p:cNvPr>
          <p:cNvGrpSpPr/>
          <p:nvPr userDrawn="1"/>
        </p:nvGrpSpPr>
        <p:grpSpPr>
          <a:xfrm>
            <a:off x="140985" y="5881510"/>
            <a:ext cx="950631" cy="868859"/>
            <a:chOff x="11125202" y="147145"/>
            <a:chExt cx="977459" cy="89338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3B7E02D-4A61-4F3A-B32A-D171590CDA3F}"/>
                </a:ext>
              </a:extLst>
            </p:cNvPr>
            <p:cNvSpPr/>
            <p:nvPr userDrawn="1"/>
          </p:nvSpPr>
          <p:spPr>
            <a:xfrm>
              <a:off x="11582401" y="147145"/>
              <a:ext cx="472965" cy="515007"/>
            </a:xfrm>
            <a:prstGeom prst="roundRect">
              <a:avLst>
                <a:gd name="adj" fmla="val 16667"/>
              </a:avLst>
            </a:prstGeom>
            <a:solidFill>
              <a:srgbClr val="001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1CAAA66-1087-4908-A6FE-ECADE1DC6AFF}"/>
                </a:ext>
              </a:extLst>
            </p:cNvPr>
            <p:cNvSpPr/>
            <p:nvPr userDrawn="1"/>
          </p:nvSpPr>
          <p:spPr>
            <a:xfrm>
              <a:off x="11125202" y="241739"/>
              <a:ext cx="331074" cy="320565"/>
            </a:xfrm>
            <a:prstGeom prst="roundRect">
              <a:avLst>
                <a:gd name="adj" fmla="val 16667"/>
              </a:avLst>
            </a:prstGeom>
            <a:solidFill>
              <a:srgbClr val="A1C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D053561-DE89-42B4-AE97-BC81278D29B9}"/>
                </a:ext>
              </a:extLst>
            </p:cNvPr>
            <p:cNvSpPr/>
            <p:nvPr userDrawn="1"/>
          </p:nvSpPr>
          <p:spPr>
            <a:xfrm>
              <a:off x="11824136" y="762001"/>
              <a:ext cx="278525" cy="278524"/>
            </a:xfrm>
            <a:prstGeom prst="roundRect">
              <a:avLst>
                <a:gd name="adj" fmla="val 16667"/>
              </a:avLst>
            </a:prstGeom>
            <a:solidFill>
              <a:srgbClr val="A1C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6696BD6-8E46-4883-AACF-1F1779104DE8}"/>
                </a:ext>
              </a:extLst>
            </p:cNvPr>
            <p:cNvSpPr/>
            <p:nvPr userDrawn="1"/>
          </p:nvSpPr>
          <p:spPr>
            <a:xfrm>
              <a:off x="11235560" y="698939"/>
              <a:ext cx="325820" cy="331075"/>
            </a:xfrm>
            <a:prstGeom prst="roundRect">
              <a:avLst>
                <a:gd name="adj" fmla="val 16667"/>
              </a:avLst>
            </a:prstGeom>
            <a:solidFill>
              <a:srgbClr val="001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767C70C-5F9F-4DBD-9B0B-0D938925E9AA}"/>
              </a:ext>
            </a:extLst>
          </p:cNvPr>
          <p:cNvSpPr txBox="1"/>
          <p:nvPr userDrawn="1"/>
        </p:nvSpPr>
        <p:spPr>
          <a:xfrm>
            <a:off x="8905872" y="6568965"/>
            <a:ext cx="32335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eScreenLogic | All rights Reserved | Not for Distribution</a:t>
            </a: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9337C024-EE48-4F80-94DA-27504A272D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54"/>
          <a:stretch/>
        </p:blipFill>
        <p:spPr>
          <a:xfrm>
            <a:off x="11672711" y="6202832"/>
            <a:ext cx="327377" cy="3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2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44C3FAD-DBD0-4F8B-B341-64ECCBC5BA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35877" y="376236"/>
            <a:ext cx="8504701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Page title here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30F0D09-AED3-4863-9511-0029F53B0D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3100" y="1324965"/>
            <a:ext cx="11183353" cy="491013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4184F6A-A960-405D-A971-95E7FB485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1" y="196147"/>
            <a:ext cx="2654190" cy="72800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66DE00-0DE6-4FE6-B71A-0E1E112F5196}"/>
              </a:ext>
            </a:extLst>
          </p:cNvPr>
          <p:cNvCxnSpPr/>
          <p:nvPr userDrawn="1"/>
        </p:nvCxnSpPr>
        <p:spPr>
          <a:xfrm flipV="1">
            <a:off x="3023857" y="307818"/>
            <a:ext cx="0" cy="479833"/>
          </a:xfrm>
          <a:prstGeom prst="line">
            <a:avLst/>
          </a:prstGeom>
          <a:ln w="19050">
            <a:solidFill>
              <a:srgbClr val="A1CD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392;p6">
            <a:extLst>
              <a:ext uri="{FF2B5EF4-FFF2-40B4-BE49-F238E27FC236}">
                <a16:creationId xmlns:a16="http://schemas.microsoft.com/office/drawing/2014/main" id="{E40DAE74-D566-E0AE-79AC-ECE21A285721}"/>
              </a:ext>
            </a:extLst>
          </p:cNvPr>
          <p:cNvSpPr txBox="1"/>
          <p:nvPr userDrawn="1"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179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0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8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8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1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3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Char char="•"/>
              <a:defRPr sz="3199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83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8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4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4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84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8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F843BA-447F-C54E-97F8-527F4846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6E614-B9F4-4541-9A03-0D9783197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6F65F-5712-E24D-BB06-FAF2C9E38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04855-7EBB-5449-AA77-56C3AD7C429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62CF1-3857-2240-B00F-B60875BAB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2B8A2-627D-D048-9F93-3ECD0E373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5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cretelligent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"/>
          <p:cNvSpPr txBox="1">
            <a:spLocks noGrp="1"/>
          </p:cNvSpPr>
          <p:nvPr>
            <p:ph type="body" idx="1"/>
          </p:nvPr>
        </p:nvSpPr>
        <p:spPr>
          <a:xfrm>
            <a:off x="913275" y="2664982"/>
            <a:ext cx="6827647" cy="135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en-US" dirty="0"/>
              <a:t>Preparing for your </a:t>
            </a:r>
            <a:br>
              <a:rPr lang="en-US" dirty="0"/>
            </a:br>
            <a:r>
              <a:rPr lang="en-US" dirty="0"/>
              <a:t>ALTA/NSPS Land Title Survey Project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en-US" sz="1700" b="0" dirty="0"/>
              <a:t>September 25, 2025</a:t>
            </a:r>
            <a:endParaRPr sz="1700" b="0" dirty="0"/>
          </a:p>
        </p:txBody>
      </p:sp>
      <p:sp>
        <p:nvSpPr>
          <p:cNvPr id="342" name="Google Shape;342;p1"/>
          <p:cNvSpPr txBox="1"/>
          <p:nvPr/>
        </p:nvSpPr>
        <p:spPr>
          <a:xfrm>
            <a:off x="974729" y="4347184"/>
            <a:ext cx="6827647" cy="198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Presented by:</a:t>
            </a:r>
            <a:endParaRPr sz="2000" b="1" i="0" u="none" strike="noStrike" cap="none" dirty="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rPr>
              <a:t>Wendell Sommers</a:t>
            </a:r>
            <a:endParaRPr dirty="0">
              <a:solidFill>
                <a:srgbClr val="77777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dirty="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rPr>
              <a:t>Brent Oswald </a:t>
            </a:r>
            <a:endParaRPr dirty="0">
              <a:solidFill>
                <a:srgbClr val="77777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1800" b="0" i="0" u="none" strike="noStrike" cap="none" dirty="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Moderator: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i="0" u="none" strike="noStrike" cap="none" dirty="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rPr>
              <a:t>Jack Stanton </a:t>
            </a:r>
            <a:endParaRPr sz="1800" i="0" u="none" strike="noStrike" cap="none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1800" b="0" i="0" u="none" strike="noStrike" cap="none" dirty="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" name="Google Shape;343;p1"/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7">
          <a:extLst>
            <a:ext uri="{FF2B5EF4-FFF2-40B4-BE49-F238E27FC236}">
              <a16:creationId xmlns:a16="http://schemas.microsoft.com/office/drawing/2014/main" id="{88081396-C75A-64BE-DCFC-1FC5B523D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p7">
            <a:extLst>
              <a:ext uri="{FF2B5EF4-FFF2-40B4-BE49-F238E27FC236}">
                <a16:creationId xmlns:a16="http://schemas.microsoft.com/office/drawing/2014/main" id="{EB79791A-7005-D0E7-FB2B-4E7A5ECBBDA9}"/>
              </a:ext>
            </a:extLst>
          </p:cNvPr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1" name="Google Shape;401;p7">
            <a:extLst>
              <a:ext uri="{FF2B5EF4-FFF2-40B4-BE49-F238E27FC236}">
                <a16:creationId xmlns:a16="http://schemas.microsoft.com/office/drawing/2014/main" id="{D26288B3-2F28-721C-A2D8-CB77F747A3B9}"/>
              </a:ext>
            </a:extLst>
          </p:cNvPr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99;p7">
            <a:extLst>
              <a:ext uri="{FF2B5EF4-FFF2-40B4-BE49-F238E27FC236}">
                <a16:creationId xmlns:a16="http://schemas.microsoft.com/office/drawing/2014/main" id="{F4EAC0B7-2CD6-9B6B-5E18-06DA523A759C}"/>
              </a:ext>
            </a:extLst>
          </p:cNvPr>
          <p:cNvSpPr txBox="1"/>
          <p:nvPr/>
        </p:nvSpPr>
        <p:spPr>
          <a:xfrm>
            <a:off x="2959356" y="281991"/>
            <a:ext cx="8744962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SzPct val="100000"/>
            </a:pPr>
            <a:r>
              <a:rPr lang="en-US" sz="3200" b="1" kern="1200" dirty="0">
                <a:solidFill>
                  <a:srgbClr val="002060"/>
                </a:solidFill>
              </a:rPr>
              <a:t>Timing and Expectations</a:t>
            </a:r>
          </a:p>
        </p:txBody>
      </p:sp>
      <p:sp>
        <p:nvSpPr>
          <p:cNvPr id="3" name="Google Shape;400;p7">
            <a:extLst>
              <a:ext uri="{FF2B5EF4-FFF2-40B4-BE49-F238E27FC236}">
                <a16:creationId xmlns:a16="http://schemas.microsoft.com/office/drawing/2014/main" id="{7634B831-EECB-6715-8F4B-0FDA3BE884D1}"/>
              </a:ext>
            </a:extLst>
          </p:cNvPr>
          <p:cNvSpPr txBox="1"/>
          <p:nvPr/>
        </p:nvSpPr>
        <p:spPr>
          <a:xfrm>
            <a:off x="894521" y="1218964"/>
            <a:ext cx="9468676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228600" indent="-22860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Typical turnaround times</a:t>
            </a:r>
          </a:p>
          <a:p>
            <a:pPr marL="228600" indent="-22860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Factors that delay a project </a:t>
            </a:r>
            <a:b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“Top Five” reasons</a:t>
            </a:r>
          </a:p>
          <a:p>
            <a:pPr marL="38862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#1 Late title commitments</a:t>
            </a:r>
          </a:p>
          <a:p>
            <a:pPr marL="38862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#2 Scope changes</a:t>
            </a:r>
          </a:p>
          <a:p>
            <a:pPr marL="38862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#3 Site access issues</a:t>
            </a:r>
          </a:p>
          <a:p>
            <a:pPr marL="38862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#4 Unclear legal descriptions</a:t>
            </a:r>
          </a:p>
          <a:p>
            <a:pPr marL="38862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5# Weather/seasonal conditions</a:t>
            </a:r>
          </a:p>
          <a:p>
            <a:pPr marL="228600" indent="-22860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Importance of early preparation to avoid last-minute issues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9454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7">
          <a:extLst>
            <a:ext uri="{FF2B5EF4-FFF2-40B4-BE49-F238E27FC236}">
              <a16:creationId xmlns:a16="http://schemas.microsoft.com/office/drawing/2014/main" id="{07F6D049-8E26-38FA-0C41-621C4A2A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p7">
            <a:extLst>
              <a:ext uri="{FF2B5EF4-FFF2-40B4-BE49-F238E27FC236}">
                <a16:creationId xmlns:a16="http://schemas.microsoft.com/office/drawing/2014/main" id="{979DC50D-B061-CBFA-5030-D324416C9254}"/>
              </a:ext>
            </a:extLst>
          </p:cNvPr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1" name="Google Shape;401;p7">
            <a:extLst>
              <a:ext uri="{FF2B5EF4-FFF2-40B4-BE49-F238E27FC236}">
                <a16:creationId xmlns:a16="http://schemas.microsoft.com/office/drawing/2014/main" id="{07762945-E873-925C-E978-43DB6DDA2712}"/>
              </a:ext>
            </a:extLst>
          </p:cNvPr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399;p7">
            <a:extLst>
              <a:ext uri="{FF2B5EF4-FFF2-40B4-BE49-F238E27FC236}">
                <a16:creationId xmlns:a16="http://schemas.microsoft.com/office/drawing/2014/main" id="{0E1BD77D-BC7D-4E8E-5FA5-2CDFC53B69B6}"/>
              </a:ext>
            </a:extLst>
          </p:cNvPr>
          <p:cNvSpPr txBox="1"/>
          <p:nvPr/>
        </p:nvSpPr>
        <p:spPr>
          <a:xfrm>
            <a:off x="2959356" y="281991"/>
            <a:ext cx="8744962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SzPct val="100000"/>
            </a:pPr>
            <a:r>
              <a:rPr lang="en-US" sz="3200" b="1" kern="1200" dirty="0">
                <a:solidFill>
                  <a:srgbClr val="002060"/>
                </a:solidFill>
              </a:rPr>
              <a:t>Conclusions</a:t>
            </a:r>
          </a:p>
        </p:txBody>
      </p:sp>
      <p:sp>
        <p:nvSpPr>
          <p:cNvPr id="5" name="Google Shape;400;p7">
            <a:extLst>
              <a:ext uri="{FF2B5EF4-FFF2-40B4-BE49-F238E27FC236}">
                <a16:creationId xmlns:a16="http://schemas.microsoft.com/office/drawing/2014/main" id="{E8F62F2A-0EF9-FC71-F26F-43BAD9CD565E}"/>
              </a:ext>
            </a:extLst>
          </p:cNvPr>
          <p:cNvSpPr txBox="1"/>
          <p:nvPr/>
        </p:nvSpPr>
        <p:spPr>
          <a:xfrm>
            <a:off x="894521" y="1218964"/>
            <a:ext cx="9468676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Critical components to a successful survey project: </a:t>
            </a:r>
          </a:p>
          <a:p>
            <a:pPr marL="228600" indent="-22860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Defining the scope</a:t>
            </a:r>
          </a:p>
          <a:p>
            <a:pPr marL="228600" indent="-22860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Identifying all parcels/sites included </a:t>
            </a:r>
          </a:p>
          <a:p>
            <a:pPr marL="228600" indent="-22860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Collecting other documents, especially title </a:t>
            </a:r>
            <a:b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commitment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</a:pPr>
            <a:endParaRPr lang="en-US" sz="22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8862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</a:pPr>
            <a:endParaRPr lang="en-US" sz="22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88620" algn="ctr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</a:pPr>
            <a:r>
              <a:rPr lang="en-US" sz="2200" b="1" i="1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Being prepared helps keep transactions on track, </a:t>
            </a:r>
            <a:br>
              <a:rPr lang="en-US" sz="2200" b="1" i="1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200" b="1" i="1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and saves time and money!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15D20-703C-271A-82F2-5E96B938F8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7728446" y="2201390"/>
            <a:ext cx="3975872" cy="24552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rgbClr val="777777">
                <a:alpha val="40000"/>
              </a:srgb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4522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21" descr="A picture containing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1" y="-50666"/>
            <a:ext cx="12192498" cy="695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8913" y="262926"/>
            <a:ext cx="1974063" cy="439356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1"/>
          <p:cNvSpPr/>
          <p:nvPr/>
        </p:nvSpPr>
        <p:spPr>
          <a:xfrm>
            <a:off x="1100517" y="966804"/>
            <a:ext cx="3473992" cy="3473992"/>
          </a:xfrm>
          <a:prstGeom prst="ellipse">
            <a:avLst/>
          </a:prstGeom>
          <a:solidFill>
            <a:srgbClr val="78B8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6" name="Google Shape;516;p21"/>
          <p:cNvSpPr txBox="1"/>
          <p:nvPr/>
        </p:nvSpPr>
        <p:spPr>
          <a:xfrm>
            <a:off x="3076869" y="1926658"/>
            <a:ext cx="4070986" cy="93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137150" rIns="45700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QUESTIONS?</a:t>
            </a:r>
            <a:endParaRPr dirty="0"/>
          </a:p>
        </p:txBody>
      </p:sp>
      <p:sp>
        <p:nvSpPr>
          <p:cNvPr id="517" name="Google Shape;517;p21"/>
          <p:cNvSpPr txBox="1"/>
          <p:nvPr/>
        </p:nvSpPr>
        <p:spPr>
          <a:xfrm>
            <a:off x="139366" y="6565352"/>
            <a:ext cx="1547819" cy="20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200F9-1D1B-82DB-A371-4439117DD468}"/>
              </a:ext>
            </a:extLst>
          </p:cNvPr>
          <p:cNvSpPr txBox="1"/>
          <p:nvPr/>
        </p:nvSpPr>
        <p:spPr>
          <a:xfrm>
            <a:off x="5112362" y="4394528"/>
            <a:ext cx="676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 for our upcoming webinars: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Parcel research &amp; identification made easy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Understanding recent changes to the ALTA Standards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498" cy="69226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4" name="Google Shape;524;p22"/>
          <p:cNvGrpSpPr/>
          <p:nvPr/>
        </p:nvGrpSpPr>
        <p:grpSpPr>
          <a:xfrm>
            <a:off x="853331" y="4038667"/>
            <a:ext cx="5609865" cy="2754580"/>
            <a:chOff x="1648374" y="7414804"/>
            <a:chExt cx="11219730" cy="5509160"/>
          </a:xfrm>
        </p:grpSpPr>
        <p:sp>
          <p:nvSpPr>
            <p:cNvPr id="525" name="Google Shape;525;p22"/>
            <p:cNvSpPr txBox="1"/>
            <p:nvPr/>
          </p:nvSpPr>
          <p:spPr>
            <a:xfrm>
              <a:off x="2647404" y="7414804"/>
              <a:ext cx="10220700" cy="5509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 </a:t>
              </a:r>
              <a:endParaRPr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b.oswald@cretelligent.com</a:t>
              </a:r>
              <a:endParaRPr dirty="0"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w.sommers@cretelligent.com</a:t>
              </a:r>
              <a:endParaRPr lang="en-US" dirty="0"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  <a:hlinkClick r:id="rId4"/>
                </a:rPr>
                <a:t>www.cretelligent.com</a:t>
              </a: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  866.901.1702</a:t>
              </a:r>
              <a:endParaRPr lang="en-US" sz="2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1648374" y="12039234"/>
              <a:ext cx="558656" cy="5586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850" y="17620"/>
                  </a:moveTo>
                  <a:cubicBezTo>
                    <a:pt x="17270" y="17122"/>
                    <a:pt x="16604" y="16682"/>
                    <a:pt x="15855" y="16324"/>
                  </a:cubicBezTo>
                  <a:cubicBezTo>
                    <a:pt x="15868" y="16284"/>
                    <a:pt x="15882" y="16244"/>
                    <a:pt x="15896" y="16203"/>
                  </a:cubicBezTo>
                  <a:cubicBezTo>
                    <a:pt x="16131" y="15456"/>
                    <a:pt x="16320" y="14656"/>
                    <a:pt x="16454" y="13811"/>
                  </a:cubicBezTo>
                  <a:cubicBezTo>
                    <a:pt x="16471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8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7"/>
                    <a:pt x="14127" y="19710"/>
                    <a:pt x="14321" y="19444"/>
                  </a:cubicBezTo>
                  <a:cubicBezTo>
                    <a:pt x="14339" y="19419"/>
                    <a:pt x="14357" y="19394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7" y="17239"/>
                  </a:cubicBezTo>
                  <a:cubicBezTo>
                    <a:pt x="16123" y="17535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5" y="12995"/>
                    <a:pt x="15392" y="14581"/>
                    <a:pt x="14971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0"/>
                  </a:moveTo>
                  <a:cubicBezTo>
                    <a:pt x="12608" y="6309"/>
                    <a:pt x="13855" y="6066"/>
                    <a:pt x="14971" y="5652"/>
                  </a:cubicBezTo>
                  <a:cubicBezTo>
                    <a:pt x="15392" y="7019"/>
                    <a:pt x="15655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0"/>
                    <a:pt x="11291" y="6360"/>
                  </a:cubicBezTo>
                  <a:close/>
                  <a:moveTo>
                    <a:pt x="11291" y="1031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1"/>
                    <a:pt x="11291" y="1031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7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0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4"/>
                    <a:pt x="16499" y="8112"/>
                  </a:cubicBezTo>
                  <a:cubicBezTo>
                    <a:pt x="16484" y="8005"/>
                    <a:pt x="16471" y="7896"/>
                    <a:pt x="16454" y="7789"/>
                  </a:cubicBezTo>
                  <a:cubicBezTo>
                    <a:pt x="16320" y="6944"/>
                    <a:pt x="16131" y="6144"/>
                    <a:pt x="15896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70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1"/>
                  </a:cubicBezTo>
                  <a:cubicBezTo>
                    <a:pt x="10309" y="1031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3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5" y="6066"/>
                    <a:pt x="8991" y="6309"/>
                    <a:pt x="10309" y="6360"/>
                  </a:cubicBezTo>
                  <a:cubicBezTo>
                    <a:pt x="10309" y="6360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5" y="15534"/>
                    <a:pt x="6629" y="15948"/>
                  </a:cubicBezTo>
                  <a:cubicBezTo>
                    <a:pt x="6207" y="14581"/>
                    <a:pt x="5945" y="12995"/>
                    <a:pt x="5903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5"/>
                    <a:pt x="6083" y="17239"/>
                  </a:cubicBezTo>
                  <a:cubicBezTo>
                    <a:pt x="6100" y="17282"/>
                    <a:pt x="6115" y="17329"/>
                    <a:pt x="6132" y="17372"/>
                  </a:cubicBezTo>
                  <a:cubicBezTo>
                    <a:pt x="6149" y="17410"/>
                    <a:pt x="6163" y="17450"/>
                    <a:pt x="6180" y="17488"/>
                  </a:cubicBezTo>
                  <a:cubicBezTo>
                    <a:pt x="6484" y="18192"/>
                    <a:pt x="6835" y="18822"/>
                    <a:pt x="7224" y="19369"/>
                  </a:cubicBezTo>
                  <a:cubicBezTo>
                    <a:pt x="7242" y="19394"/>
                    <a:pt x="7261" y="19419"/>
                    <a:pt x="7279" y="19444"/>
                  </a:cubicBezTo>
                  <a:cubicBezTo>
                    <a:pt x="7472" y="19710"/>
                    <a:pt x="7674" y="19957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8"/>
                    <a:pt x="4958" y="12135"/>
                  </a:cubicBezTo>
                  <a:cubicBezTo>
                    <a:pt x="4967" y="12260"/>
                    <a:pt x="4979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6" y="13596"/>
                    <a:pt x="5129" y="13704"/>
                    <a:pt x="5146" y="13811"/>
                  </a:cubicBezTo>
                  <a:cubicBezTo>
                    <a:pt x="5280" y="14656"/>
                    <a:pt x="5468" y="15456"/>
                    <a:pt x="5704" y="16203"/>
                  </a:cubicBezTo>
                  <a:cubicBezTo>
                    <a:pt x="5718" y="16244"/>
                    <a:pt x="5731" y="16284"/>
                    <a:pt x="5744" y="16324"/>
                  </a:cubicBezTo>
                  <a:cubicBezTo>
                    <a:pt x="4996" y="16682"/>
                    <a:pt x="4330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30" y="4478"/>
                    <a:pt x="4996" y="4918"/>
                    <a:pt x="5744" y="5276"/>
                  </a:cubicBezTo>
                  <a:cubicBezTo>
                    <a:pt x="5731" y="5317"/>
                    <a:pt x="5718" y="5357"/>
                    <a:pt x="5704" y="5397"/>
                  </a:cubicBezTo>
                  <a:cubicBezTo>
                    <a:pt x="5469" y="6144"/>
                    <a:pt x="5280" y="6944"/>
                    <a:pt x="5146" y="7789"/>
                  </a:cubicBezTo>
                  <a:cubicBezTo>
                    <a:pt x="5129" y="7896"/>
                    <a:pt x="5116" y="8005"/>
                    <a:pt x="5100" y="8112"/>
                  </a:cubicBezTo>
                  <a:cubicBezTo>
                    <a:pt x="5055" y="8434"/>
                    <a:pt x="5018" y="8761"/>
                    <a:pt x="4989" y="9093"/>
                  </a:cubicBezTo>
                  <a:cubicBezTo>
                    <a:pt x="4979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0"/>
                    <a:pt x="7279" y="2156"/>
                  </a:cubicBezTo>
                  <a:cubicBezTo>
                    <a:pt x="7261" y="2181"/>
                    <a:pt x="7242" y="2206"/>
                    <a:pt x="7224" y="2231"/>
                  </a:cubicBezTo>
                  <a:cubicBezTo>
                    <a:pt x="6835" y="2778"/>
                    <a:pt x="6484" y="3408"/>
                    <a:pt x="6180" y="4112"/>
                  </a:cubicBezTo>
                  <a:cubicBezTo>
                    <a:pt x="6163" y="4151"/>
                    <a:pt x="6149" y="4190"/>
                    <a:pt x="6132" y="4229"/>
                  </a:cubicBezTo>
                  <a:cubicBezTo>
                    <a:pt x="6115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1655998" y="9451924"/>
              <a:ext cx="558656" cy="4062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2"/>
                    <a:pt x="19964" y="1433"/>
                  </a:cubicBezTo>
                  <a:lnTo>
                    <a:pt x="11465" y="13118"/>
                  </a:lnTo>
                  <a:cubicBezTo>
                    <a:pt x="11288" y="13362"/>
                    <a:pt x="11051" y="13497"/>
                    <a:pt x="10800" y="13497"/>
                  </a:cubicBezTo>
                  <a:cubicBezTo>
                    <a:pt x="10549" y="13497"/>
                    <a:pt x="10312" y="13362"/>
                    <a:pt x="10134" y="13118"/>
                  </a:cubicBezTo>
                  <a:lnTo>
                    <a:pt x="1637" y="1433"/>
                  </a:lnTo>
                  <a:cubicBezTo>
                    <a:pt x="1739" y="1382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28" name="Google Shape;528;p22"/>
          <p:cNvSpPr/>
          <p:nvPr/>
        </p:nvSpPr>
        <p:spPr>
          <a:xfrm>
            <a:off x="860458" y="5716526"/>
            <a:ext cx="279328" cy="2031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" name="Google Shape;348;p2"/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"/>
          <p:cNvSpPr txBox="1"/>
          <p:nvPr/>
        </p:nvSpPr>
        <p:spPr>
          <a:xfrm>
            <a:off x="2959356" y="281991"/>
            <a:ext cx="33554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14224A"/>
                </a:solidFill>
                <a:latin typeface="Open Sans"/>
                <a:ea typeface="Open Sans"/>
                <a:cs typeface="Open Sans"/>
                <a:sym typeface="Open Sans"/>
              </a:rPr>
              <a:t>Today’s Agenda</a:t>
            </a:r>
            <a:endParaRPr/>
          </a:p>
        </p:txBody>
      </p:sp>
      <p:sp>
        <p:nvSpPr>
          <p:cNvPr id="350" name="Google Shape;350;p2"/>
          <p:cNvSpPr txBox="1"/>
          <p:nvPr/>
        </p:nvSpPr>
        <p:spPr>
          <a:xfrm>
            <a:off x="519245" y="928246"/>
            <a:ext cx="9109309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 lnSpcReduction="10000"/>
          </a:bodyPr>
          <a:lstStyle/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Introduction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ALTA/NSPS 101 – What is a survey; why do we need them?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Understanding the purpose and scope of your project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Engineering vs Transactional surveys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Collecting necessary prior due diligence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Parcel relationships and survey boundaries  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Lender and title considerations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Timing and expectations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Conclusions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Q&amp;A </a:t>
            </a:r>
            <a:endParaRPr dirty="0"/>
          </a:p>
        </p:txBody>
      </p:sp>
      <p:sp>
        <p:nvSpPr>
          <p:cNvPr id="351" name="Google Shape;351;p2"/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sp>
        <p:nvSpPr>
          <p:cNvPr id="358" name="Google Shape;358;p2"/>
          <p:cNvSpPr txBox="1"/>
          <p:nvPr/>
        </p:nvSpPr>
        <p:spPr>
          <a:xfrm>
            <a:off x="9537794" y="-55269"/>
            <a:ext cx="217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MODERATOR</a:t>
            </a:r>
            <a:endParaRPr sz="2400" dirty="0">
              <a:solidFill>
                <a:srgbClr val="0020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59" name="Google Shape;359;p2"/>
          <p:cNvSpPr txBox="1"/>
          <p:nvPr/>
        </p:nvSpPr>
        <p:spPr>
          <a:xfrm>
            <a:off x="9618674" y="2086879"/>
            <a:ext cx="21321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Jack Stanton</a:t>
            </a:r>
            <a:endParaRPr sz="1800" dirty="0">
              <a:solidFill>
                <a:srgbClr val="00206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3D883C-B9B0-2A55-757E-CB3BF781B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554" y="3544687"/>
            <a:ext cx="2599804" cy="3220720"/>
          </a:xfrm>
          <a:prstGeom prst="rect">
            <a:avLst/>
          </a:prstGeom>
        </p:spPr>
      </p:pic>
      <p:sp>
        <p:nvSpPr>
          <p:cNvPr id="355" name="Google Shape;355;p2"/>
          <p:cNvSpPr txBox="1"/>
          <p:nvPr/>
        </p:nvSpPr>
        <p:spPr>
          <a:xfrm>
            <a:off x="9261181" y="2943996"/>
            <a:ext cx="284708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SPEAKERS</a:t>
            </a:r>
            <a:endParaRPr sz="2400" dirty="0">
              <a:solidFill>
                <a:srgbClr val="0020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" name="Google Shape;359;p2">
            <a:extLst>
              <a:ext uri="{FF2B5EF4-FFF2-40B4-BE49-F238E27FC236}">
                <a16:creationId xmlns:a16="http://schemas.microsoft.com/office/drawing/2014/main" id="{6101AD4B-A2D4-4DFC-55D4-7C9C71686702}"/>
              </a:ext>
            </a:extLst>
          </p:cNvPr>
          <p:cNvSpPr txBox="1"/>
          <p:nvPr/>
        </p:nvSpPr>
        <p:spPr>
          <a:xfrm>
            <a:off x="8637618" y="4249363"/>
            <a:ext cx="240877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Wendell </a:t>
            </a:r>
            <a:b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Sommers</a:t>
            </a:r>
            <a:endParaRPr sz="1800" dirty="0">
              <a:solidFill>
                <a:srgbClr val="00206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" name="Google Shape;359;p2">
            <a:extLst>
              <a:ext uri="{FF2B5EF4-FFF2-40B4-BE49-F238E27FC236}">
                <a16:creationId xmlns:a16="http://schemas.microsoft.com/office/drawing/2014/main" id="{C4E860B6-2B9E-56F0-A380-D1C21B1BE7DF}"/>
              </a:ext>
            </a:extLst>
          </p:cNvPr>
          <p:cNvSpPr txBox="1"/>
          <p:nvPr/>
        </p:nvSpPr>
        <p:spPr>
          <a:xfrm>
            <a:off x="8056795" y="5913592"/>
            <a:ext cx="240877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Brent</a:t>
            </a:r>
            <a:b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Oswald</a:t>
            </a:r>
            <a:endParaRPr sz="1800" dirty="0">
              <a:solidFill>
                <a:srgbClr val="00206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7E516-9275-8058-692D-79A2F6153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554" y="574378"/>
            <a:ext cx="1889403" cy="16498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5598C-F491-7481-27E3-1E4020F394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5556" y="1207911"/>
            <a:ext cx="10871200" cy="26924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800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80A89-E93B-3887-D260-08F11D07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14" y="1065483"/>
            <a:ext cx="7704666" cy="5018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ABB96C-76DF-DD4E-5FFC-2D8CFBCEEAB2}"/>
              </a:ext>
            </a:extLst>
          </p:cNvPr>
          <p:cNvSpPr/>
          <p:nvPr/>
        </p:nvSpPr>
        <p:spPr>
          <a:xfrm>
            <a:off x="443608" y="2081817"/>
            <a:ext cx="5837585" cy="4185544"/>
          </a:xfrm>
          <a:prstGeom prst="rect">
            <a:avLst/>
          </a:prstGeom>
          <a:blipFill dpi="0" rotWithShape="1"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E481A1-A6C6-6C1E-0DB5-C8BF6B1FA504}"/>
              </a:ext>
            </a:extLst>
          </p:cNvPr>
          <p:cNvCxnSpPr/>
          <p:nvPr/>
        </p:nvCxnSpPr>
        <p:spPr>
          <a:xfrm>
            <a:off x="685236" y="1849120"/>
            <a:ext cx="0" cy="4480560"/>
          </a:xfrm>
          <a:prstGeom prst="line">
            <a:avLst/>
          </a:prstGeom>
          <a:ln w="495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392E91-283E-8808-AD63-F0C5D6670653}"/>
              </a:ext>
            </a:extLst>
          </p:cNvPr>
          <p:cNvCxnSpPr/>
          <p:nvPr/>
        </p:nvCxnSpPr>
        <p:spPr>
          <a:xfrm>
            <a:off x="860214" y="6167120"/>
            <a:ext cx="5611706" cy="0"/>
          </a:xfrm>
          <a:prstGeom prst="line">
            <a:avLst/>
          </a:prstGeom>
          <a:ln w="260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22A88B19-60CD-4B07-4066-99D486FD1DCE}"/>
              </a:ext>
            </a:extLst>
          </p:cNvPr>
          <p:cNvSpPr txBox="1"/>
          <p:nvPr/>
        </p:nvSpPr>
        <p:spPr>
          <a:xfrm>
            <a:off x="8564880" y="1207911"/>
            <a:ext cx="3627120" cy="48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Site conditions with title overlay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Identifies improvements, utilities, easements, encroachments, &amp; other features that impact a property's title, use…</a:t>
            </a:r>
            <a:b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…and potential value! 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Why are they needed?</a:t>
            </a:r>
            <a:endParaRPr lang="en-US" sz="2000" dirty="0"/>
          </a:p>
          <a:p>
            <a:pPr marL="457200"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ct val="100000"/>
            </a:pP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B9F59096-0629-E53E-8AA0-67616E365D11}"/>
              </a:ext>
            </a:extLst>
          </p:cNvPr>
          <p:cNvSpPr txBox="1"/>
          <p:nvPr/>
        </p:nvSpPr>
        <p:spPr>
          <a:xfrm>
            <a:off x="3132077" y="298271"/>
            <a:ext cx="9059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What is an ALTA Land Title Survey?</a:t>
            </a:r>
            <a:endParaRPr sz="3200" b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326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4626E-CCB1-3731-457C-517C9BCB6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BE934-234F-E5B3-9014-20158AD25AC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5556" y="1207911"/>
            <a:ext cx="10871200" cy="26924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800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4864B-B69C-C80B-0446-C32D9C5C4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14" y="1065483"/>
            <a:ext cx="7704666" cy="5018559"/>
          </a:xfrm>
          <a:prstGeom prst="rect">
            <a:avLst/>
          </a:prstGeom>
        </p:spPr>
      </p:pic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94BC6C84-0D55-D887-D53E-34FCDC9FC759}"/>
              </a:ext>
            </a:extLst>
          </p:cNvPr>
          <p:cNvSpPr txBox="1"/>
          <p:nvPr/>
        </p:nvSpPr>
        <p:spPr>
          <a:xfrm>
            <a:off x="8564880" y="1207911"/>
            <a:ext cx="3627120" cy="48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Site conditions with title overlay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Identifies improvements, utilities, easements, encroachments, &amp; other features that impact a property's title, use…</a:t>
            </a:r>
            <a:b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…and potential value! 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Why are they needed?</a:t>
            </a:r>
            <a:endParaRPr lang="en-US" sz="2000" dirty="0"/>
          </a:p>
          <a:p>
            <a:pPr marL="457200"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ct val="100000"/>
            </a:pP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D2A94E3F-292E-A34B-CAC5-D5AF86776DDB}"/>
              </a:ext>
            </a:extLst>
          </p:cNvPr>
          <p:cNvSpPr txBox="1"/>
          <p:nvPr/>
        </p:nvSpPr>
        <p:spPr>
          <a:xfrm>
            <a:off x="3132077" y="298271"/>
            <a:ext cx="9059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What is an ALTA Land Title Survey?</a:t>
            </a:r>
            <a:endParaRPr sz="3200" b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021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6"/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0" name="Google Shape;390;p6"/>
          <p:cNvSpPr txBox="1"/>
          <p:nvPr/>
        </p:nvSpPr>
        <p:spPr>
          <a:xfrm>
            <a:off x="3101596" y="302665"/>
            <a:ext cx="89482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Purpose &amp; Scope</a:t>
            </a:r>
            <a:endParaRPr dirty="0"/>
          </a:p>
        </p:txBody>
      </p:sp>
      <p:sp>
        <p:nvSpPr>
          <p:cNvPr id="391" name="Google Shape;391;p6"/>
          <p:cNvSpPr txBox="1"/>
          <p:nvPr/>
        </p:nvSpPr>
        <p:spPr>
          <a:xfrm>
            <a:off x="799283" y="1112135"/>
            <a:ext cx="9127035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4784" marR="0" lvl="0" indent="-304784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What is the intent of the survey?</a:t>
            </a:r>
          </a:p>
          <a:p>
            <a:pPr marL="1005840" lvl="8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Transactional needs</a:t>
            </a:r>
          </a:p>
          <a:p>
            <a:pPr marL="1005840" lvl="8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Development planning</a:t>
            </a:r>
          </a:p>
          <a:p>
            <a:pPr marL="1005840" lvl="8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Design</a:t>
            </a:r>
          </a:p>
          <a:p>
            <a:pPr marL="1005840" lvl="8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County submittal requirements</a:t>
            </a:r>
          </a:p>
          <a:p>
            <a:pPr marL="304784" lvl="0" indent="-304784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Property type should guide your requirements</a:t>
            </a:r>
          </a:p>
          <a:p>
            <a:pPr marL="1005840" lvl="8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What is important to ensure this business can operate?</a:t>
            </a:r>
          </a:p>
          <a:p>
            <a:pPr marL="1005840" lvl="8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Example: picking up beneficial easements</a:t>
            </a:r>
          </a:p>
          <a:p>
            <a:pPr marL="1005840" lvl="8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22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Access to courtyards and other non-structural areas</a:t>
            </a:r>
          </a:p>
          <a:p>
            <a:pPr marL="304784" lvl="0" indent="-304784">
              <a:lnSpc>
                <a:spcPct val="150000"/>
              </a:lnSpc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lvl="0" indent="-304784">
              <a:lnSpc>
                <a:spcPct val="150000"/>
              </a:lnSpc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15238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</a:pPr>
            <a:endParaRPr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6"/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8">
          <a:extLst>
            <a:ext uri="{FF2B5EF4-FFF2-40B4-BE49-F238E27FC236}">
              <a16:creationId xmlns:a16="http://schemas.microsoft.com/office/drawing/2014/main" id="{B271D92B-AFE6-ECCA-4CC8-5F1A416A8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6">
            <a:extLst>
              <a:ext uri="{FF2B5EF4-FFF2-40B4-BE49-F238E27FC236}">
                <a16:creationId xmlns:a16="http://schemas.microsoft.com/office/drawing/2014/main" id="{8744FA45-3B66-72D2-0E5F-44A28338A333}"/>
              </a:ext>
            </a:extLst>
          </p:cNvPr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0" name="Google Shape;390;p6">
            <a:extLst>
              <a:ext uri="{FF2B5EF4-FFF2-40B4-BE49-F238E27FC236}">
                <a16:creationId xmlns:a16="http://schemas.microsoft.com/office/drawing/2014/main" id="{592596F5-8A62-0F07-ED93-00F78FDD3066}"/>
              </a:ext>
            </a:extLst>
          </p:cNvPr>
          <p:cNvSpPr txBox="1"/>
          <p:nvPr/>
        </p:nvSpPr>
        <p:spPr>
          <a:xfrm>
            <a:off x="3101596" y="302665"/>
            <a:ext cx="89482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Development Grade vs Transactional</a:t>
            </a:r>
            <a:endParaRPr dirty="0"/>
          </a:p>
        </p:txBody>
      </p:sp>
      <p:sp>
        <p:nvSpPr>
          <p:cNvPr id="391" name="Google Shape;391;p6">
            <a:extLst>
              <a:ext uri="{FF2B5EF4-FFF2-40B4-BE49-F238E27FC236}">
                <a16:creationId xmlns:a16="http://schemas.microsoft.com/office/drawing/2014/main" id="{725FB00A-77B8-BE20-ACFA-95CE5CC7CE0E}"/>
              </a:ext>
            </a:extLst>
          </p:cNvPr>
          <p:cNvSpPr txBox="1"/>
          <p:nvPr/>
        </p:nvSpPr>
        <p:spPr>
          <a:xfrm>
            <a:off x="626563" y="1249680"/>
            <a:ext cx="8357967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4784" marR="0" lvl="0" indent="-304784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ALTA surveys with the same table A items can be very different</a:t>
            </a:r>
          </a:p>
          <a:p>
            <a:pPr marL="304784" marR="0" lvl="0" indent="-304784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Price and timing typically are most important for transactions</a:t>
            </a:r>
          </a:p>
          <a:p>
            <a:pPr marL="304784" marR="0" lvl="0" indent="-304784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High levels of accuracy are needed for engineering</a:t>
            </a:r>
          </a:p>
          <a:p>
            <a:pPr marL="304784" marR="0" lvl="0" indent="-304784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Examples</a:t>
            </a:r>
          </a:p>
          <a:p>
            <a:pPr marL="304784" marR="0" lvl="0" indent="-304784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Details scope of work required for engineering grade</a:t>
            </a:r>
            <a:endParaRPr lang="en-US" sz="22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lvl="0" indent="-304784">
              <a:lnSpc>
                <a:spcPct val="150000"/>
              </a:lnSpc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lvl="0" indent="-304784">
              <a:lnSpc>
                <a:spcPct val="150000"/>
              </a:lnSpc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15238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</a:pPr>
            <a:endParaRPr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6">
            <a:extLst>
              <a:ext uri="{FF2B5EF4-FFF2-40B4-BE49-F238E27FC236}">
                <a16:creationId xmlns:a16="http://schemas.microsoft.com/office/drawing/2014/main" id="{891E68BE-DD04-FA5E-E01D-DC56C1589B31}"/>
              </a:ext>
            </a:extLst>
          </p:cNvPr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2B4CBD-2FBF-08B8-BA6C-57A71EAF98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9157251" y="1409742"/>
            <a:ext cx="2668990" cy="4726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rgbClr val="777777">
                <a:alpha val="40000"/>
              </a:srgb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6847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p7"/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9" name="Google Shape;399;p7"/>
          <p:cNvSpPr txBox="1"/>
          <p:nvPr/>
        </p:nvSpPr>
        <p:spPr>
          <a:xfrm>
            <a:off x="2959356" y="281991"/>
            <a:ext cx="7281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300"/>
            </a:pPr>
            <a:r>
              <a:rPr lang="en-US" sz="32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Lender &amp; Title Considerations</a:t>
            </a:r>
          </a:p>
        </p:txBody>
      </p:sp>
      <p:sp>
        <p:nvSpPr>
          <p:cNvPr id="400" name="Google Shape;400;p7"/>
          <p:cNvSpPr txBox="1"/>
          <p:nvPr/>
        </p:nvSpPr>
        <p:spPr>
          <a:xfrm>
            <a:off x="894521" y="1218964"/>
            <a:ext cx="8980998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42900" indent="-342900">
              <a:buClr>
                <a:srgbClr val="777777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Understanding the lender’s specific requirements</a:t>
            </a:r>
          </a:p>
          <a:p>
            <a:pPr marL="342900" indent="-342900">
              <a:buClr>
                <a:srgbClr val="777777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777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74370" lvl="2" indent="-285750">
              <a:buClr>
                <a:srgbClr val="777777"/>
              </a:buClr>
              <a:buSzPts val="2800"/>
              <a:buFont typeface="Open Sans" panose="020B0606030504020204" pitchFamily="34" charset="0"/>
              <a:buChar char="–"/>
            </a:pPr>
            <a:r>
              <a:rPr lang="en-US" sz="1800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Gather requirements from your </a:t>
            </a:r>
            <a:r>
              <a:rPr lang="en-US" sz="1800" u="sng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</a:t>
            </a:r>
            <a:r>
              <a:rPr lang="en-US" sz="1800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1800" u="sng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secondary</a:t>
            </a:r>
            <a:r>
              <a:rPr lang="en-US" sz="1800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lenders</a:t>
            </a:r>
          </a:p>
          <a:p>
            <a:pPr marL="674370" lvl="2" indent="-285750">
              <a:buClr>
                <a:srgbClr val="777777"/>
              </a:buClr>
              <a:buSzPts val="2800"/>
              <a:buFont typeface="Open Sans" panose="020B0606030504020204" pitchFamily="34" charset="0"/>
              <a:buChar char="–"/>
            </a:pPr>
            <a:r>
              <a:rPr lang="en-US" sz="1800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Ensures you won’t need an additional site visit and survey if you switch lenders partway through the transaction</a:t>
            </a:r>
          </a:p>
          <a:p>
            <a:pPr marL="342900" indent="-342900">
              <a:buClr>
                <a:srgbClr val="777777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777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500"/>
              </a:spcBef>
              <a:buClr>
                <a:srgbClr val="777777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importance of the Title Commitment</a:t>
            </a:r>
          </a:p>
          <a:p>
            <a:pPr marL="342900" indent="-342900">
              <a:spcBef>
                <a:spcPts val="500"/>
              </a:spcBef>
              <a:buSzPts val="24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777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74370" lvl="3" indent="-285750">
              <a:spcBef>
                <a:spcPts val="500"/>
              </a:spcBef>
              <a:buClr>
                <a:srgbClr val="777777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1800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Identifies exceptions and matters affecting the property </a:t>
            </a:r>
          </a:p>
          <a:p>
            <a:pPr marL="674370" lvl="3" indent="-285750">
              <a:spcBef>
                <a:spcPts val="500"/>
              </a:spcBef>
              <a:buClr>
                <a:srgbClr val="777777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1800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Delays caused by incomplete or late title commitments</a:t>
            </a:r>
          </a:p>
          <a:p>
            <a:pPr marL="342900" indent="-342900">
              <a:buClr>
                <a:srgbClr val="777777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777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777777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77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Significance of Certified Parties  </a:t>
            </a:r>
          </a:p>
          <a:p>
            <a:pPr indent="-457200">
              <a:buClr>
                <a:srgbClr val="777777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777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457200">
              <a:buClr>
                <a:srgbClr val="777777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777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457200">
              <a:buClr>
                <a:srgbClr val="777777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777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7"/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3E0CC-3B0F-1896-BBE6-52794509E0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333562" y="2783031"/>
            <a:ext cx="3719072" cy="3782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rgbClr val="777777">
                <a:alpha val="40000"/>
              </a:srgb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7">
          <a:extLst>
            <a:ext uri="{FF2B5EF4-FFF2-40B4-BE49-F238E27FC236}">
              <a16:creationId xmlns:a16="http://schemas.microsoft.com/office/drawing/2014/main" id="{A48B29EC-769B-E759-B3A1-CAB700B0F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p7">
            <a:extLst>
              <a:ext uri="{FF2B5EF4-FFF2-40B4-BE49-F238E27FC236}">
                <a16:creationId xmlns:a16="http://schemas.microsoft.com/office/drawing/2014/main" id="{E0B94EA9-4B4E-3C07-3F1A-7E066C9D24F6}"/>
              </a:ext>
            </a:extLst>
          </p:cNvPr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9" name="Google Shape;399;p7">
            <a:extLst>
              <a:ext uri="{FF2B5EF4-FFF2-40B4-BE49-F238E27FC236}">
                <a16:creationId xmlns:a16="http://schemas.microsoft.com/office/drawing/2014/main" id="{3CEDF592-FCCB-A162-B287-407D7C55E207}"/>
              </a:ext>
            </a:extLst>
          </p:cNvPr>
          <p:cNvSpPr txBox="1"/>
          <p:nvPr/>
        </p:nvSpPr>
        <p:spPr>
          <a:xfrm>
            <a:off x="2959356" y="281991"/>
            <a:ext cx="87449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Gathering Documentation</a:t>
            </a:r>
            <a:endParaRPr dirty="0">
              <a:solidFill>
                <a:srgbClr val="777777"/>
              </a:solidFill>
            </a:endParaRPr>
          </a:p>
        </p:txBody>
      </p:sp>
      <p:sp>
        <p:nvSpPr>
          <p:cNvPr id="400" name="Google Shape;400;p7">
            <a:extLst>
              <a:ext uri="{FF2B5EF4-FFF2-40B4-BE49-F238E27FC236}">
                <a16:creationId xmlns:a16="http://schemas.microsoft.com/office/drawing/2014/main" id="{FD0D4A27-3A04-F809-9449-94B6AEF87E92}"/>
              </a:ext>
            </a:extLst>
          </p:cNvPr>
          <p:cNvSpPr txBox="1"/>
          <p:nvPr/>
        </p:nvSpPr>
        <p:spPr>
          <a:xfrm>
            <a:off x="894521" y="1218964"/>
            <a:ext cx="8980998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228600" marR="0" lvl="0" indent="-228600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Prior due diligence documents - Why is this important?</a:t>
            </a:r>
          </a:p>
          <a:p>
            <a:pPr marL="228600" indent="-22860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Deeds are helpful, especially if a prior title commitment and/or survey is not readily available.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Supporting reports</a:t>
            </a:r>
          </a:p>
          <a:p>
            <a:pPr marL="731520" lvl="1" indent="-342900">
              <a:spcAft>
                <a:spcPts val="600"/>
              </a:spcAft>
              <a:buClr>
                <a:srgbClr val="757070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18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Zoning reports</a:t>
            </a:r>
          </a:p>
          <a:p>
            <a:pPr marL="731520" lvl="1" indent="-342900">
              <a:spcAft>
                <a:spcPts val="600"/>
              </a:spcAft>
              <a:buClr>
                <a:srgbClr val="757070"/>
              </a:buClr>
              <a:buSzPts val="2400"/>
              <a:buFont typeface="Open Sans" panose="020B0606030504020204" pitchFamily="34" charset="0"/>
              <a:buChar char="–"/>
            </a:pPr>
            <a:r>
              <a:rPr lang="en-US" sz="18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Private utility locations </a:t>
            </a:r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dirty="0"/>
          </a:p>
        </p:txBody>
      </p:sp>
      <p:sp>
        <p:nvSpPr>
          <p:cNvPr id="401" name="Google Shape;401;p7">
            <a:extLst>
              <a:ext uri="{FF2B5EF4-FFF2-40B4-BE49-F238E27FC236}">
                <a16:creationId xmlns:a16="http://schemas.microsoft.com/office/drawing/2014/main" id="{3F3E9036-5C5F-F7B9-579E-83A9FE006013}"/>
              </a:ext>
            </a:extLst>
          </p:cNvPr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pic>
        <p:nvPicPr>
          <p:cNvPr id="2" name="Google Shape;384;p5">
            <a:extLst>
              <a:ext uri="{FF2B5EF4-FFF2-40B4-BE49-F238E27FC236}">
                <a16:creationId xmlns:a16="http://schemas.microsoft.com/office/drawing/2014/main" id="{4AFE0276-AFC0-4497-A40E-A6F2AE5322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4407">
            <a:off x="6131987" y="2715379"/>
            <a:ext cx="4728202" cy="4894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27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p7"/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9" name="Google Shape;399;p7"/>
          <p:cNvSpPr txBox="1"/>
          <p:nvPr/>
        </p:nvSpPr>
        <p:spPr>
          <a:xfrm>
            <a:off x="2959356" y="281991"/>
            <a:ext cx="7281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Understanding the Property </a:t>
            </a:r>
            <a:endParaRPr dirty="0"/>
          </a:p>
        </p:txBody>
      </p:sp>
      <p:sp>
        <p:nvSpPr>
          <p:cNvPr id="400" name="Google Shape;400;p7"/>
          <p:cNvSpPr txBox="1"/>
          <p:nvPr/>
        </p:nvSpPr>
        <p:spPr>
          <a:xfrm>
            <a:off x="681161" y="964964"/>
            <a:ext cx="7873557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 fontScale="92500" lnSpcReduction="10000"/>
          </a:bodyPr>
          <a:lstStyle/>
          <a:p>
            <a:pPr marL="228600" marR="0" lvl="0" indent="-228600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Most commercial properties are made up of multiple parcels</a:t>
            </a:r>
          </a:p>
          <a:p>
            <a:pPr marL="228600" indent="-22860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Parcel numbers, addresses, facility names</a:t>
            </a:r>
          </a:p>
          <a:p>
            <a:pPr marL="228600" indent="-22860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Typically, these parcels have the same ownership. But not always!</a:t>
            </a:r>
          </a:p>
          <a:p>
            <a:pPr marL="228600" indent="-22860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Confirm that all business operations are contained within the outer boundary and all parking is accounted for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Identify facility types (current &amp; proposed) to define scope and site access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Do we need a single survey or separate surveys? Why?</a:t>
            </a:r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dirty="0"/>
          </a:p>
        </p:txBody>
      </p:sp>
      <p:sp>
        <p:nvSpPr>
          <p:cNvPr id="401" name="Google Shape;401;p7"/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2BBBE-6634-4659-E7A2-0DF7DCF88B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697842" y="1403276"/>
            <a:ext cx="3086873" cy="4588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rgbClr val="777777">
                <a:alpha val="40000"/>
              </a:srgb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CREtelligent">
      <a:dk1>
        <a:srgbClr val="002060"/>
      </a:dk1>
      <a:lt1>
        <a:srgbClr val="FFFFFF"/>
      </a:lt1>
      <a:dk2>
        <a:srgbClr val="002060"/>
      </a:dk2>
      <a:lt2>
        <a:srgbClr val="FFFFFF"/>
      </a:lt2>
      <a:accent1>
        <a:srgbClr val="92D050"/>
      </a:accent1>
      <a:accent2>
        <a:srgbClr val="002060"/>
      </a:accent2>
      <a:accent3>
        <a:srgbClr val="00B050"/>
      </a:accent3>
      <a:accent4>
        <a:srgbClr val="0070C0"/>
      </a:accent4>
      <a:accent5>
        <a:srgbClr val="B2B2B2"/>
      </a:accent5>
      <a:accent6>
        <a:srgbClr val="7F7F7F"/>
      </a:accent6>
      <a:hlink>
        <a:srgbClr val="1C3DD9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6967</TotalTime>
  <Words>652</Words>
  <Application>Microsoft Office PowerPoint</Application>
  <PresentationFormat>Widescreen</PresentationFormat>
  <Paragraphs>123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Open Sans</vt:lpstr>
      <vt:lpstr>Open Sans ExtraBold</vt:lpstr>
      <vt:lpstr>Calibri Light</vt:lpstr>
      <vt:lpstr>Calibri</vt:lpstr>
      <vt:lpstr>Arial</vt:lpstr>
      <vt:lpstr>Open Sans Light</vt:lpstr>
      <vt:lpstr>Open Sans SemiBold</vt:lpstr>
      <vt:lpstr>Office Theme</vt:lpstr>
      <vt:lpstr>Default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Daria Milburn</dc:creator>
  <cp:lastModifiedBy>Gary Kulik</cp:lastModifiedBy>
  <cp:revision>21</cp:revision>
  <dcterms:created xsi:type="dcterms:W3CDTF">2022-08-26T12:50:19Z</dcterms:created>
  <dcterms:modified xsi:type="dcterms:W3CDTF">2025-09-25T17:34:43Z</dcterms:modified>
</cp:coreProperties>
</file>