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97" r:id="rId2"/>
    <p:sldMasterId id="2147483721" r:id="rId3"/>
  </p:sldMasterIdLst>
  <p:notesMasterIdLst>
    <p:notesMasterId r:id="rId15"/>
  </p:notesMasterIdLst>
  <p:sldIdLst>
    <p:sldId id="256" r:id="rId4"/>
    <p:sldId id="2225" r:id="rId5"/>
    <p:sldId id="257" r:id="rId6"/>
    <p:sldId id="2227" r:id="rId7"/>
    <p:sldId id="2228" r:id="rId8"/>
    <p:sldId id="2229" r:id="rId9"/>
    <p:sldId id="2224" r:id="rId10"/>
    <p:sldId id="2230" r:id="rId11"/>
    <p:sldId id="2231" r:id="rId12"/>
    <p:sldId id="276" r:id="rId13"/>
    <p:sldId id="277" r:id="rId14"/>
  </p:sldIdLst>
  <p:sldSz cx="12192000" cy="6858000"/>
  <p:notesSz cx="6858000" cy="9144000"/>
  <p:embeddedFontLst>
    <p:embeddedFont>
      <p:font typeface="Open Sans" panose="020B0606030504020204" pitchFamily="34" charset="0"/>
      <p:regular r:id="rId16"/>
      <p:bold r:id="rId17"/>
      <p:italic r:id="rId18"/>
      <p:boldItalic r:id="rId19"/>
    </p:embeddedFont>
    <p:embeddedFont>
      <p:font typeface="Open Sans ExtraBold" panose="020B0906030804020204" pitchFamily="34" charset="0"/>
      <p:bold r:id="rId20"/>
      <p:boldItalic r:id="rId21"/>
    </p:embeddedFont>
    <p:embeddedFont>
      <p:font typeface="Open Sans Light" panose="020B0306030504020204" pitchFamily="34" charset="0"/>
      <p:regular r:id="rId22"/>
      <p:bold r:id="rId23"/>
      <p:italic r:id="rId24"/>
      <p:boldItalic r:id="rId25"/>
    </p:embeddedFont>
    <p:embeddedFont>
      <p:font typeface="Open Sans SemiBold" panose="020B0706030804020204" pitchFamily="3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6" roundtripDataSignature="AMtx7mjrYjK2xLWMFixBQelOyD95HLVNJ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7777"/>
    <a:srgbClr val="002060"/>
    <a:srgbClr val="14224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0" autoAdjust="0"/>
    <p:restoredTop sz="94660"/>
  </p:normalViewPr>
  <p:slideViewPr>
    <p:cSldViewPr snapToGrid="0">
      <p:cViewPr varScale="1">
        <p:scale>
          <a:sx n="60" d="100"/>
          <a:sy n="60" d="100"/>
        </p:scale>
        <p:origin x="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6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46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9.fntdata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ry Kulik" userId="7dafaa60-7222-4dbc-9b74-71dec32ba9b6" providerId="ADAL" clId="{0DCA3B24-2990-4A2A-A70D-2F82FB71DE50}"/>
    <pc:docChg chg="modSld">
      <pc:chgData name="Gary Kulik" userId="7dafaa60-7222-4dbc-9b74-71dec32ba9b6" providerId="ADAL" clId="{0DCA3B24-2990-4A2A-A70D-2F82FB71DE50}" dt="2026-02-19T17:54:41.597" v="13" actId="20577"/>
      <pc:docMkLst>
        <pc:docMk/>
      </pc:docMkLst>
      <pc:sldChg chg="modSp mod">
        <pc:chgData name="Gary Kulik" userId="7dafaa60-7222-4dbc-9b74-71dec32ba9b6" providerId="ADAL" clId="{0DCA3B24-2990-4A2A-A70D-2F82FB71DE50}" dt="2026-02-19T17:53:52.691" v="3" actId="20577"/>
        <pc:sldMkLst>
          <pc:docMk/>
          <pc:sldMk cId="3400669005" sldId="2224"/>
        </pc:sldMkLst>
        <pc:spChg chg="mod">
          <ac:chgData name="Gary Kulik" userId="7dafaa60-7222-4dbc-9b74-71dec32ba9b6" providerId="ADAL" clId="{0DCA3B24-2990-4A2A-A70D-2F82FB71DE50}" dt="2026-02-19T17:53:52.691" v="3" actId="20577"/>
          <ac:spMkLst>
            <pc:docMk/>
            <pc:sldMk cId="3400669005" sldId="2224"/>
            <ac:spMk id="11" creationId="{B8AB91B0-8401-1023-2A1E-142DF06C744F}"/>
          </ac:spMkLst>
        </pc:spChg>
      </pc:sldChg>
      <pc:sldChg chg="modSp mod">
        <pc:chgData name="Gary Kulik" userId="7dafaa60-7222-4dbc-9b74-71dec32ba9b6" providerId="ADAL" clId="{0DCA3B24-2990-4A2A-A70D-2F82FB71DE50}" dt="2026-02-19T17:54:41.597" v="13" actId="20577"/>
        <pc:sldMkLst>
          <pc:docMk/>
          <pc:sldMk cId="594359449" sldId="2229"/>
        </pc:sldMkLst>
        <pc:spChg chg="mod">
          <ac:chgData name="Gary Kulik" userId="7dafaa60-7222-4dbc-9b74-71dec32ba9b6" providerId="ADAL" clId="{0DCA3B24-2990-4A2A-A70D-2F82FB71DE50}" dt="2026-02-19T17:54:41.597" v="13" actId="20577"/>
          <ac:spMkLst>
            <pc:docMk/>
            <pc:sldMk cId="594359449" sldId="2229"/>
            <ac:spMk id="11" creationId="{86C167DB-2F07-2930-10F8-951EAE23C7E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8" name="Google Shape;33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Before we begin I am going to hand things over to gary for some quick housekeeping items…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>
          <a:extLst>
            <a:ext uri="{FF2B5EF4-FFF2-40B4-BE49-F238E27FC236}">
              <a16:creationId xmlns:a16="http://schemas.microsoft.com/office/drawing/2014/main" id="{560AD63A-028E-1782-809D-5C9B432A4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:notes">
            <a:extLst>
              <a:ext uri="{FF2B5EF4-FFF2-40B4-BE49-F238E27FC236}">
                <a16:creationId xmlns:a16="http://schemas.microsoft.com/office/drawing/2014/main" id="{B9EE2366-9615-1D79-5010-AE1DADA0DA4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6" name="Google Shape;346;p2:notes">
            <a:extLst>
              <a:ext uri="{FF2B5EF4-FFF2-40B4-BE49-F238E27FC236}">
                <a16:creationId xmlns:a16="http://schemas.microsoft.com/office/drawing/2014/main" id="{0791D06E-8791-8455-E77C-9B8A4555A7A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8845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6" name="Google Shape;34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>
          <a:extLst>
            <a:ext uri="{FF2B5EF4-FFF2-40B4-BE49-F238E27FC236}">
              <a16:creationId xmlns:a16="http://schemas.microsoft.com/office/drawing/2014/main" id="{4D6A0FB3-3F59-5F2E-95BE-43F61B680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:notes">
            <a:extLst>
              <a:ext uri="{FF2B5EF4-FFF2-40B4-BE49-F238E27FC236}">
                <a16:creationId xmlns:a16="http://schemas.microsoft.com/office/drawing/2014/main" id="{2F3656AB-7CC7-CE04-7E26-303DB93A883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6" name="Google Shape;346;p2:notes">
            <a:extLst>
              <a:ext uri="{FF2B5EF4-FFF2-40B4-BE49-F238E27FC236}">
                <a16:creationId xmlns:a16="http://schemas.microsoft.com/office/drawing/2014/main" id="{7852225B-D281-7BCD-D084-1BA8321F60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1975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Open Sans Light"/>
              <a:buNone/>
            </a:pPr>
            <a:fld id="{00000000-1234-1234-1234-123412341234}" type="slidenum">
              <a:rPr lang="en-US" sz="13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10</a:t>
            </a:fld>
            <a:endParaRPr sz="1300" b="0" i="0" u="none" strike="noStrike" cap="none">
              <a:solidFill>
                <a:srgbClr val="00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510" name="Google Shape;51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4450" y="1543050"/>
            <a:ext cx="7402513" cy="41640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11" name="Google Shape;511;p21:notes"/>
          <p:cNvSpPr txBox="1">
            <a:spLocks noGrp="1"/>
          </p:cNvSpPr>
          <p:nvPr>
            <p:ph type="body" idx="1"/>
          </p:nvPr>
        </p:nvSpPr>
        <p:spPr>
          <a:xfrm>
            <a:off x="731522" y="5940743"/>
            <a:ext cx="5850467" cy="4858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Open Sans Light"/>
              <a:buNone/>
            </a:pPr>
            <a:fld id="{00000000-1234-1234-1234-123412341234}" type="slidenum">
              <a:rPr lang="en-US" sz="1300" b="0" i="0" u="none" strike="noStrike" cap="none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11</a:t>
            </a:fld>
            <a:endParaRPr sz="1300" b="0" i="0" u="none" strike="noStrike" cap="none">
              <a:solidFill>
                <a:srgbClr val="00000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520" name="Google Shape;52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4450" y="1543050"/>
            <a:ext cx="7402513" cy="41640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21" name="Google Shape;521;p22:notes"/>
          <p:cNvSpPr txBox="1">
            <a:spLocks noGrp="1"/>
          </p:cNvSpPr>
          <p:nvPr>
            <p:ph type="body" idx="1"/>
          </p:nvPr>
        </p:nvSpPr>
        <p:spPr>
          <a:xfrm>
            <a:off x="731522" y="5940743"/>
            <a:ext cx="5850467" cy="4858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4"/>
          <p:cNvSpPr/>
          <p:nvPr/>
        </p:nvSpPr>
        <p:spPr>
          <a:xfrm>
            <a:off x="6059799" y="4580352"/>
            <a:ext cx="6126480" cy="2277649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l="17910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599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4"/>
          <p:cNvSpPr/>
          <p:nvPr/>
        </p:nvSpPr>
        <p:spPr>
          <a:xfrm>
            <a:off x="6050072" y="2234520"/>
            <a:ext cx="6141929" cy="227764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12035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599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4"/>
          <p:cNvSpPr/>
          <p:nvPr/>
        </p:nvSpPr>
        <p:spPr>
          <a:xfrm>
            <a:off x="6050072" y="1"/>
            <a:ext cx="6141929" cy="2179529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599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4"/>
          <p:cNvSpPr/>
          <p:nvPr/>
        </p:nvSpPr>
        <p:spPr>
          <a:xfrm rot="-5400000">
            <a:off x="1037572" y="-1037572"/>
            <a:ext cx="6858002" cy="8933146"/>
          </a:xfrm>
          <a:custGeom>
            <a:avLst/>
            <a:gdLst/>
            <a:ahLst/>
            <a:cxnLst/>
            <a:rect l="l" t="t" r="r" b="b"/>
            <a:pathLst>
              <a:path w="12192000" h="5674290" extrusionOk="0">
                <a:moveTo>
                  <a:pt x="0" y="0"/>
                </a:moveTo>
                <a:lnTo>
                  <a:pt x="12192000" y="0"/>
                </a:lnTo>
                <a:lnTo>
                  <a:pt x="12192000" y="4622104"/>
                </a:lnTo>
                <a:lnTo>
                  <a:pt x="0" y="567429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2540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rr</a:t>
            </a:r>
            <a:endParaRPr/>
          </a:p>
        </p:txBody>
      </p:sp>
      <p:pic>
        <p:nvPicPr>
          <p:cNvPr id="20" name="Google Shape;20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1204" y="1528177"/>
            <a:ext cx="3904917" cy="10738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Google Shape;21;p24"/>
          <p:cNvCxnSpPr/>
          <p:nvPr/>
        </p:nvCxnSpPr>
        <p:spPr>
          <a:xfrm>
            <a:off x="969118" y="2673581"/>
            <a:ext cx="4705172" cy="0"/>
          </a:xfrm>
          <a:prstGeom prst="straightConnector1">
            <a:avLst/>
          </a:prstGeom>
          <a:noFill/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2" name="Google Shape;22;p24"/>
          <p:cNvCxnSpPr/>
          <p:nvPr/>
        </p:nvCxnSpPr>
        <p:spPr>
          <a:xfrm>
            <a:off x="950112" y="3987948"/>
            <a:ext cx="6365089" cy="0"/>
          </a:xfrm>
          <a:prstGeom prst="straightConnector1">
            <a:avLst/>
          </a:prstGeom>
          <a:noFill/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923926" y="2986088"/>
            <a:ext cx="6829425" cy="487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  <a:defRPr b="1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body" idx="2"/>
          </p:nvPr>
        </p:nvSpPr>
        <p:spPr>
          <a:xfrm>
            <a:off x="914401" y="3551239"/>
            <a:ext cx="6829425" cy="50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  <a:defRPr sz="200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85"/>
          <p:cNvSpPr txBox="1"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85"/>
          <p:cNvSpPr txBox="1">
            <a:spLocks noGrp="1"/>
          </p:cNvSpPr>
          <p:nvPr>
            <p:ph type="body" idx="1"/>
          </p:nvPr>
        </p:nvSpPr>
        <p:spPr>
          <a:xfrm rot="5400000">
            <a:off x="3920332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8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85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8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8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8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8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86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8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PICTURE 1">
  <p:cSld name="BIG PICTURE 1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5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6"/>
          <p:cNvSpPr>
            <a:spLocks noGrp="1"/>
          </p:cNvSpPr>
          <p:nvPr>
            <p:ph type="pic" idx="2"/>
          </p:nvPr>
        </p:nvSpPr>
        <p:spPr>
          <a:xfrm flipH="1">
            <a:off x="6689558" y="1"/>
            <a:ext cx="5502441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rtnerslogos">
  <p:cSld name="Partnerslogos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9223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1" name="Google Shape;261;p37"/>
          <p:cNvGrpSpPr/>
          <p:nvPr/>
        </p:nvGrpSpPr>
        <p:grpSpPr>
          <a:xfrm>
            <a:off x="1005659" y="3967493"/>
            <a:ext cx="261332" cy="2113976"/>
            <a:chOff x="921433" y="3811076"/>
            <a:chExt cx="566279" cy="4580742"/>
          </a:xfrm>
        </p:grpSpPr>
        <p:sp>
          <p:nvSpPr>
            <p:cNvPr id="262" name="Google Shape;262;p37"/>
            <p:cNvSpPr/>
            <p:nvPr/>
          </p:nvSpPr>
          <p:spPr>
            <a:xfrm>
              <a:off x="990796" y="6510889"/>
              <a:ext cx="406295" cy="55865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00" y="10800"/>
                  </a:moveTo>
                  <a:cubicBezTo>
                    <a:pt x="8563" y="10800"/>
                    <a:pt x="6750" y="9481"/>
                    <a:pt x="6750" y="7855"/>
                  </a:cubicBezTo>
                  <a:cubicBezTo>
                    <a:pt x="6750" y="6228"/>
                    <a:pt x="8563" y="4909"/>
                    <a:pt x="10800" y="4909"/>
                  </a:cubicBezTo>
                  <a:cubicBezTo>
                    <a:pt x="13037" y="4909"/>
                    <a:pt x="14850" y="6228"/>
                    <a:pt x="14850" y="7855"/>
                  </a:cubicBezTo>
                  <a:cubicBezTo>
                    <a:pt x="14850" y="9481"/>
                    <a:pt x="13037" y="10800"/>
                    <a:pt x="10800" y="10800"/>
                  </a:cubicBezTo>
                  <a:moveTo>
                    <a:pt x="10800" y="3927"/>
                  </a:moveTo>
                  <a:cubicBezTo>
                    <a:pt x="7817" y="3927"/>
                    <a:pt x="5400" y="5686"/>
                    <a:pt x="5400" y="7855"/>
                  </a:cubicBezTo>
                  <a:cubicBezTo>
                    <a:pt x="5400" y="10023"/>
                    <a:pt x="7817" y="11782"/>
                    <a:pt x="10800" y="11782"/>
                  </a:cubicBezTo>
                  <a:cubicBezTo>
                    <a:pt x="13783" y="11782"/>
                    <a:pt x="16200" y="10023"/>
                    <a:pt x="16200" y="7855"/>
                  </a:cubicBezTo>
                  <a:cubicBezTo>
                    <a:pt x="16200" y="5686"/>
                    <a:pt x="13783" y="3927"/>
                    <a:pt x="10800" y="3927"/>
                  </a:cubicBezTo>
                  <a:moveTo>
                    <a:pt x="10800" y="20127"/>
                  </a:moveTo>
                  <a:cubicBezTo>
                    <a:pt x="10800" y="20127"/>
                    <a:pt x="1350" y="13745"/>
                    <a:pt x="1350" y="7855"/>
                  </a:cubicBezTo>
                  <a:cubicBezTo>
                    <a:pt x="1350" y="4059"/>
                    <a:pt x="5581" y="982"/>
                    <a:pt x="10800" y="982"/>
                  </a:cubicBezTo>
                  <a:cubicBezTo>
                    <a:pt x="16019" y="982"/>
                    <a:pt x="20250" y="4059"/>
                    <a:pt x="20250" y="7855"/>
                  </a:cubicBezTo>
                  <a:cubicBezTo>
                    <a:pt x="20250" y="13745"/>
                    <a:pt x="10800" y="20127"/>
                    <a:pt x="10800" y="20127"/>
                  </a:cubicBezTo>
                  <a:moveTo>
                    <a:pt x="10800" y="0"/>
                  </a:moveTo>
                  <a:cubicBezTo>
                    <a:pt x="4836" y="0"/>
                    <a:pt x="0" y="3517"/>
                    <a:pt x="0" y="7855"/>
                  </a:cubicBezTo>
                  <a:cubicBezTo>
                    <a:pt x="0" y="14236"/>
                    <a:pt x="10800" y="21600"/>
                    <a:pt x="10800" y="21600"/>
                  </a:cubicBezTo>
                  <a:cubicBezTo>
                    <a:pt x="10800" y="21600"/>
                    <a:pt x="21600" y="14236"/>
                    <a:pt x="21600" y="7855"/>
                  </a:cubicBezTo>
                  <a:cubicBezTo>
                    <a:pt x="21600" y="3517"/>
                    <a:pt x="16764" y="0"/>
                    <a:pt x="10800" y="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8075" tIns="38075" rIns="38075" bIns="380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3" name="Google Shape;263;p37"/>
            <p:cNvSpPr/>
            <p:nvPr/>
          </p:nvSpPr>
          <p:spPr>
            <a:xfrm>
              <a:off x="921433" y="7833164"/>
              <a:ext cx="558655" cy="55865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7850" y="17620"/>
                  </a:moveTo>
                  <a:cubicBezTo>
                    <a:pt x="17270" y="17122"/>
                    <a:pt x="16604" y="16682"/>
                    <a:pt x="15855" y="16324"/>
                  </a:cubicBezTo>
                  <a:cubicBezTo>
                    <a:pt x="15868" y="16284"/>
                    <a:pt x="15882" y="16244"/>
                    <a:pt x="15896" y="16203"/>
                  </a:cubicBezTo>
                  <a:cubicBezTo>
                    <a:pt x="16131" y="15456"/>
                    <a:pt x="16320" y="14656"/>
                    <a:pt x="16454" y="13811"/>
                  </a:cubicBezTo>
                  <a:cubicBezTo>
                    <a:pt x="16471" y="13704"/>
                    <a:pt x="16484" y="13596"/>
                    <a:pt x="16499" y="13488"/>
                  </a:cubicBezTo>
                  <a:cubicBezTo>
                    <a:pt x="16544" y="13166"/>
                    <a:pt x="16581" y="12839"/>
                    <a:pt x="16610" y="12507"/>
                  </a:cubicBezTo>
                  <a:cubicBezTo>
                    <a:pt x="16621" y="12383"/>
                    <a:pt x="16632" y="12260"/>
                    <a:pt x="16641" y="12135"/>
                  </a:cubicBezTo>
                  <a:cubicBezTo>
                    <a:pt x="16660" y="11858"/>
                    <a:pt x="16664" y="11574"/>
                    <a:pt x="16673" y="11291"/>
                  </a:cubicBezTo>
                  <a:lnTo>
                    <a:pt x="20598" y="11291"/>
                  </a:lnTo>
                  <a:cubicBezTo>
                    <a:pt x="20476" y="13747"/>
                    <a:pt x="19450" y="15962"/>
                    <a:pt x="17850" y="17620"/>
                  </a:cubicBezTo>
                  <a:moveTo>
                    <a:pt x="13714" y="20178"/>
                  </a:moveTo>
                  <a:cubicBezTo>
                    <a:pt x="13925" y="19957"/>
                    <a:pt x="14127" y="19710"/>
                    <a:pt x="14321" y="19444"/>
                  </a:cubicBezTo>
                  <a:cubicBezTo>
                    <a:pt x="14339" y="19419"/>
                    <a:pt x="14357" y="19394"/>
                    <a:pt x="14375" y="19369"/>
                  </a:cubicBezTo>
                  <a:cubicBezTo>
                    <a:pt x="14764" y="18822"/>
                    <a:pt x="15116" y="18192"/>
                    <a:pt x="15420" y="17488"/>
                  </a:cubicBezTo>
                  <a:cubicBezTo>
                    <a:pt x="15436" y="17450"/>
                    <a:pt x="15451" y="17410"/>
                    <a:pt x="15467" y="17372"/>
                  </a:cubicBezTo>
                  <a:cubicBezTo>
                    <a:pt x="15485" y="17329"/>
                    <a:pt x="15499" y="17282"/>
                    <a:pt x="15517" y="17239"/>
                  </a:cubicBezTo>
                  <a:cubicBezTo>
                    <a:pt x="16123" y="17535"/>
                    <a:pt x="16665" y="17890"/>
                    <a:pt x="17142" y="18285"/>
                  </a:cubicBezTo>
                  <a:cubicBezTo>
                    <a:pt x="16149" y="19129"/>
                    <a:pt x="14989" y="19782"/>
                    <a:pt x="13714" y="20178"/>
                  </a:cubicBezTo>
                  <a:moveTo>
                    <a:pt x="11291" y="20569"/>
                  </a:moveTo>
                  <a:lnTo>
                    <a:pt x="11291" y="16221"/>
                  </a:lnTo>
                  <a:cubicBezTo>
                    <a:pt x="12498" y="16271"/>
                    <a:pt x="13638" y="16493"/>
                    <a:pt x="14652" y="16869"/>
                  </a:cubicBezTo>
                  <a:cubicBezTo>
                    <a:pt x="13850" y="18909"/>
                    <a:pt x="12654" y="20298"/>
                    <a:pt x="11291" y="20569"/>
                  </a:cubicBezTo>
                  <a:moveTo>
                    <a:pt x="11291" y="11291"/>
                  </a:moveTo>
                  <a:lnTo>
                    <a:pt x="15697" y="11291"/>
                  </a:lnTo>
                  <a:cubicBezTo>
                    <a:pt x="15655" y="12995"/>
                    <a:pt x="15392" y="14581"/>
                    <a:pt x="14971" y="15948"/>
                  </a:cubicBezTo>
                  <a:cubicBezTo>
                    <a:pt x="13855" y="15534"/>
                    <a:pt x="12608" y="15291"/>
                    <a:pt x="11291" y="15240"/>
                  </a:cubicBezTo>
                  <a:cubicBezTo>
                    <a:pt x="11291" y="15240"/>
                    <a:pt x="11291" y="11291"/>
                    <a:pt x="11291" y="11291"/>
                  </a:cubicBezTo>
                  <a:close/>
                  <a:moveTo>
                    <a:pt x="11291" y="6360"/>
                  </a:moveTo>
                  <a:cubicBezTo>
                    <a:pt x="12608" y="6309"/>
                    <a:pt x="13855" y="6066"/>
                    <a:pt x="14971" y="5652"/>
                  </a:cubicBezTo>
                  <a:cubicBezTo>
                    <a:pt x="15392" y="7019"/>
                    <a:pt x="15655" y="8605"/>
                    <a:pt x="15697" y="10309"/>
                  </a:cubicBezTo>
                  <a:lnTo>
                    <a:pt x="11291" y="10309"/>
                  </a:lnTo>
                  <a:cubicBezTo>
                    <a:pt x="11291" y="10309"/>
                    <a:pt x="11291" y="6360"/>
                    <a:pt x="11291" y="6360"/>
                  </a:cubicBezTo>
                  <a:close/>
                  <a:moveTo>
                    <a:pt x="11291" y="1031"/>
                  </a:moveTo>
                  <a:cubicBezTo>
                    <a:pt x="12654" y="1302"/>
                    <a:pt x="13850" y="2691"/>
                    <a:pt x="14652" y="4731"/>
                  </a:cubicBezTo>
                  <a:cubicBezTo>
                    <a:pt x="13638" y="5107"/>
                    <a:pt x="12498" y="5329"/>
                    <a:pt x="11291" y="5379"/>
                  </a:cubicBezTo>
                  <a:cubicBezTo>
                    <a:pt x="11291" y="5379"/>
                    <a:pt x="11291" y="1031"/>
                    <a:pt x="11291" y="1031"/>
                  </a:cubicBezTo>
                  <a:close/>
                  <a:moveTo>
                    <a:pt x="17142" y="3315"/>
                  </a:moveTo>
                  <a:cubicBezTo>
                    <a:pt x="16665" y="3711"/>
                    <a:pt x="16123" y="4065"/>
                    <a:pt x="15517" y="4361"/>
                  </a:cubicBezTo>
                  <a:cubicBezTo>
                    <a:pt x="15499" y="4318"/>
                    <a:pt x="15485" y="4271"/>
                    <a:pt x="15467" y="4229"/>
                  </a:cubicBezTo>
                  <a:cubicBezTo>
                    <a:pt x="15451" y="4190"/>
                    <a:pt x="15436" y="4151"/>
                    <a:pt x="15420" y="4112"/>
                  </a:cubicBezTo>
                  <a:cubicBezTo>
                    <a:pt x="15116" y="3408"/>
                    <a:pt x="14764" y="2778"/>
                    <a:pt x="14375" y="2231"/>
                  </a:cubicBezTo>
                  <a:cubicBezTo>
                    <a:pt x="14357" y="2206"/>
                    <a:pt x="14339" y="2181"/>
                    <a:pt x="14321" y="2156"/>
                  </a:cubicBezTo>
                  <a:cubicBezTo>
                    <a:pt x="14127" y="1890"/>
                    <a:pt x="13925" y="1643"/>
                    <a:pt x="13714" y="1422"/>
                  </a:cubicBezTo>
                  <a:cubicBezTo>
                    <a:pt x="14989" y="1818"/>
                    <a:pt x="16149" y="2471"/>
                    <a:pt x="17142" y="3315"/>
                  </a:cubicBezTo>
                  <a:moveTo>
                    <a:pt x="20598" y="10309"/>
                  </a:moveTo>
                  <a:lnTo>
                    <a:pt x="16673" y="10309"/>
                  </a:lnTo>
                  <a:cubicBezTo>
                    <a:pt x="16664" y="10027"/>
                    <a:pt x="16660" y="9742"/>
                    <a:pt x="16641" y="9465"/>
                  </a:cubicBezTo>
                  <a:cubicBezTo>
                    <a:pt x="16632" y="9340"/>
                    <a:pt x="16621" y="9217"/>
                    <a:pt x="16610" y="9093"/>
                  </a:cubicBezTo>
                  <a:cubicBezTo>
                    <a:pt x="16581" y="8761"/>
                    <a:pt x="16544" y="8434"/>
                    <a:pt x="16499" y="8112"/>
                  </a:cubicBezTo>
                  <a:cubicBezTo>
                    <a:pt x="16484" y="8005"/>
                    <a:pt x="16471" y="7896"/>
                    <a:pt x="16454" y="7789"/>
                  </a:cubicBezTo>
                  <a:cubicBezTo>
                    <a:pt x="16320" y="6944"/>
                    <a:pt x="16131" y="6144"/>
                    <a:pt x="15896" y="5397"/>
                  </a:cubicBezTo>
                  <a:cubicBezTo>
                    <a:pt x="15882" y="5357"/>
                    <a:pt x="15868" y="5317"/>
                    <a:pt x="15855" y="5276"/>
                  </a:cubicBezTo>
                  <a:cubicBezTo>
                    <a:pt x="16604" y="4918"/>
                    <a:pt x="17270" y="4478"/>
                    <a:pt x="17850" y="3981"/>
                  </a:cubicBezTo>
                  <a:cubicBezTo>
                    <a:pt x="19450" y="5638"/>
                    <a:pt x="20476" y="7853"/>
                    <a:pt x="20598" y="10309"/>
                  </a:cubicBezTo>
                  <a:moveTo>
                    <a:pt x="10309" y="5379"/>
                  </a:moveTo>
                  <a:cubicBezTo>
                    <a:pt x="9101" y="5329"/>
                    <a:pt x="7961" y="5107"/>
                    <a:pt x="6947" y="4731"/>
                  </a:cubicBezTo>
                  <a:cubicBezTo>
                    <a:pt x="7749" y="2691"/>
                    <a:pt x="8945" y="1302"/>
                    <a:pt x="10309" y="1031"/>
                  </a:cubicBezTo>
                  <a:cubicBezTo>
                    <a:pt x="10309" y="1031"/>
                    <a:pt x="10309" y="5379"/>
                    <a:pt x="10309" y="5379"/>
                  </a:cubicBezTo>
                  <a:close/>
                  <a:moveTo>
                    <a:pt x="10309" y="10309"/>
                  </a:moveTo>
                  <a:lnTo>
                    <a:pt x="5903" y="10309"/>
                  </a:lnTo>
                  <a:cubicBezTo>
                    <a:pt x="5945" y="8605"/>
                    <a:pt x="6207" y="7019"/>
                    <a:pt x="6629" y="5652"/>
                  </a:cubicBezTo>
                  <a:cubicBezTo>
                    <a:pt x="7745" y="6066"/>
                    <a:pt x="8991" y="6309"/>
                    <a:pt x="10309" y="6360"/>
                  </a:cubicBezTo>
                  <a:cubicBezTo>
                    <a:pt x="10309" y="6360"/>
                    <a:pt x="10309" y="10309"/>
                    <a:pt x="10309" y="10309"/>
                  </a:cubicBezTo>
                  <a:close/>
                  <a:moveTo>
                    <a:pt x="10309" y="15240"/>
                  </a:moveTo>
                  <a:cubicBezTo>
                    <a:pt x="8991" y="15291"/>
                    <a:pt x="7745" y="15534"/>
                    <a:pt x="6629" y="15948"/>
                  </a:cubicBezTo>
                  <a:cubicBezTo>
                    <a:pt x="6207" y="14581"/>
                    <a:pt x="5945" y="12995"/>
                    <a:pt x="5903" y="11291"/>
                  </a:cubicBezTo>
                  <a:lnTo>
                    <a:pt x="10309" y="11291"/>
                  </a:lnTo>
                  <a:cubicBezTo>
                    <a:pt x="10309" y="11291"/>
                    <a:pt x="10309" y="15240"/>
                    <a:pt x="10309" y="15240"/>
                  </a:cubicBezTo>
                  <a:close/>
                  <a:moveTo>
                    <a:pt x="10309" y="20569"/>
                  </a:moveTo>
                  <a:cubicBezTo>
                    <a:pt x="8945" y="20298"/>
                    <a:pt x="7749" y="18909"/>
                    <a:pt x="6947" y="16869"/>
                  </a:cubicBezTo>
                  <a:cubicBezTo>
                    <a:pt x="7961" y="16493"/>
                    <a:pt x="9101" y="16271"/>
                    <a:pt x="10309" y="16221"/>
                  </a:cubicBezTo>
                  <a:cubicBezTo>
                    <a:pt x="10309" y="16221"/>
                    <a:pt x="10309" y="20569"/>
                    <a:pt x="10309" y="20569"/>
                  </a:cubicBezTo>
                  <a:close/>
                  <a:moveTo>
                    <a:pt x="4458" y="18285"/>
                  </a:moveTo>
                  <a:cubicBezTo>
                    <a:pt x="4934" y="17890"/>
                    <a:pt x="5476" y="17535"/>
                    <a:pt x="6083" y="17239"/>
                  </a:cubicBezTo>
                  <a:cubicBezTo>
                    <a:pt x="6100" y="17282"/>
                    <a:pt x="6115" y="17329"/>
                    <a:pt x="6132" y="17372"/>
                  </a:cubicBezTo>
                  <a:cubicBezTo>
                    <a:pt x="6149" y="17410"/>
                    <a:pt x="6163" y="17450"/>
                    <a:pt x="6180" y="17488"/>
                  </a:cubicBezTo>
                  <a:cubicBezTo>
                    <a:pt x="6484" y="18192"/>
                    <a:pt x="6835" y="18822"/>
                    <a:pt x="7224" y="19369"/>
                  </a:cubicBezTo>
                  <a:cubicBezTo>
                    <a:pt x="7242" y="19394"/>
                    <a:pt x="7261" y="19419"/>
                    <a:pt x="7279" y="19444"/>
                  </a:cubicBezTo>
                  <a:cubicBezTo>
                    <a:pt x="7472" y="19710"/>
                    <a:pt x="7674" y="19957"/>
                    <a:pt x="7886" y="20178"/>
                  </a:cubicBezTo>
                  <a:cubicBezTo>
                    <a:pt x="6610" y="19782"/>
                    <a:pt x="5451" y="19129"/>
                    <a:pt x="4458" y="18285"/>
                  </a:cubicBezTo>
                  <a:moveTo>
                    <a:pt x="1002" y="11291"/>
                  </a:moveTo>
                  <a:lnTo>
                    <a:pt x="4927" y="11291"/>
                  </a:lnTo>
                  <a:cubicBezTo>
                    <a:pt x="4935" y="11574"/>
                    <a:pt x="4940" y="11858"/>
                    <a:pt x="4958" y="12135"/>
                  </a:cubicBezTo>
                  <a:cubicBezTo>
                    <a:pt x="4967" y="12260"/>
                    <a:pt x="4979" y="12383"/>
                    <a:pt x="4989" y="12507"/>
                  </a:cubicBezTo>
                  <a:cubicBezTo>
                    <a:pt x="5018" y="12839"/>
                    <a:pt x="5055" y="13166"/>
                    <a:pt x="5100" y="13488"/>
                  </a:cubicBezTo>
                  <a:cubicBezTo>
                    <a:pt x="5116" y="13596"/>
                    <a:pt x="5129" y="13704"/>
                    <a:pt x="5146" y="13811"/>
                  </a:cubicBezTo>
                  <a:cubicBezTo>
                    <a:pt x="5280" y="14656"/>
                    <a:pt x="5468" y="15456"/>
                    <a:pt x="5704" y="16203"/>
                  </a:cubicBezTo>
                  <a:cubicBezTo>
                    <a:pt x="5718" y="16244"/>
                    <a:pt x="5731" y="16284"/>
                    <a:pt x="5744" y="16324"/>
                  </a:cubicBezTo>
                  <a:cubicBezTo>
                    <a:pt x="4996" y="16682"/>
                    <a:pt x="4330" y="17122"/>
                    <a:pt x="3749" y="17620"/>
                  </a:cubicBezTo>
                  <a:cubicBezTo>
                    <a:pt x="2150" y="15962"/>
                    <a:pt x="1123" y="13747"/>
                    <a:pt x="1002" y="11291"/>
                  </a:cubicBezTo>
                  <a:moveTo>
                    <a:pt x="3749" y="3981"/>
                  </a:moveTo>
                  <a:cubicBezTo>
                    <a:pt x="4330" y="4478"/>
                    <a:pt x="4996" y="4918"/>
                    <a:pt x="5744" y="5276"/>
                  </a:cubicBezTo>
                  <a:cubicBezTo>
                    <a:pt x="5731" y="5317"/>
                    <a:pt x="5718" y="5357"/>
                    <a:pt x="5704" y="5397"/>
                  </a:cubicBezTo>
                  <a:cubicBezTo>
                    <a:pt x="5469" y="6144"/>
                    <a:pt x="5280" y="6944"/>
                    <a:pt x="5146" y="7789"/>
                  </a:cubicBezTo>
                  <a:cubicBezTo>
                    <a:pt x="5129" y="7896"/>
                    <a:pt x="5116" y="8005"/>
                    <a:pt x="5100" y="8112"/>
                  </a:cubicBezTo>
                  <a:cubicBezTo>
                    <a:pt x="5055" y="8434"/>
                    <a:pt x="5018" y="8761"/>
                    <a:pt x="4989" y="9093"/>
                  </a:cubicBezTo>
                  <a:cubicBezTo>
                    <a:pt x="4979" y="9217"/>
                    <a:pt x="4967" y="9340"/>
                    <a:pt x="4958" y="9465"/>
                  </a:cubicBezTo>
                  <a:cubicBezTo>
                    <a:pt x="4940" y="9742"/>
                    <a:pt x="4935" y="10027"/>
                    <a:pt x="4927" y="10309"/>
                  </a:cubicBezTo>
                  <a:lnTo>
                    <a:pt x="1002" y="10309"/>
                  </a:lnTo>
                  <a:cubicBezTo>
                    <a:pt x="1123" y="7853"/>
                    <a:pt x="2150" y="5638"/>
                    <a:pt x="3749" y="3981"/>
                  </a:cubicBezTo>
                  <a:moveTo>
                    <a:pt x="7886" y="1422"/>
                  </a:moveTo>
                  <a:cubicBezTo>
                    <a:pt x="7674" y="1643"/>
                    <a:pt x="7472" y="1890"/>
                    <a:pt x="7279" y="2156"/>
                  </a:cubicBezTo>
                  <a:cubicBezTo>
                    <a:pt x="7261" y="2181"/>
                    <a:pt x="7242" y="2206"/>
                    <a:pt x="7224" y="2231"/>
                  </a:cubicBezTo>
                  <a:cubicBezTo>
                    <a:pt x="6835" y="2778"/>
                    <a:pt x="6484" y="3408"/>
                    <a:pt x="6180" y="4112"/>
                  </a:cubicBezTo>
                  <a:cubicBezTo>
                    <a:pt x="6163" y="4151"/>
                    <a:pt x="6149" y="4190"/>
                    <a:pt x="6132" y="4229"/>
                  </a:cubicBezTo>
                  <a:cubicBezTo>
                    <a:pt x="6115" y="4271"/>
                    <a:pt x="6100" y="4318"/>
                    <a:pt x="6083" y="4361"/>
                  </a:cubicBezTo>
                  <a:cubicBezTo>
                    <a:pt x="5476" y="4065"/>
                    <a:pt x="4934" y="3711"/>
                    <a:pt x="4458" y="3315"/>
                  </a:cubicBezTo>
                  <a:cubicBezTo>
                    <a:pt x="5451" y="2471"/>
                    <a:pt x="6610" y="1818"/>
                    <a:pt x="7886" y="1422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8075" tIns="38075" rIns="38075" bIns="380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4" name="Google Shape;264;p37"/>
            <p:cNvSpPr/>
            <p:nvPr/>
          </p:nvSpPr>
          <p:spPr>
            <a:xfrm>
              <a:off x="929057" y="5265732"/>
              <a:ext cx="558655" cy="40629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0618" y="18900"/>
                  </a:moveTo>
                  <a:cubicBezTo>
                    <a:pt x="20618" y="18980"/>
                    <a:pt x="20611" y="19058"/>
                    <a:pt x="20601" y="19135"/>
                  </a:cubicBezTo>
                  <a:lnTo>
                    <a:pt x="14539" y="10800"/>
                  </a:lnTo>
                  <a:lnTo>
                    <a:pt x="20601" y="2465"/>
                  </a:lnTo>
                  <a:cubicBezTo>
                    <a:pt x="20611" y="2542"/>
                    <a:pt x="20618" y="2620"/>
                    <a:pt x="20618" y="2700"/>
                  </a:cubicBezTo>
                  <a:cubicBezTo>
                    <a:pt x="20618" y="2700"/>
                    <a:pt x="20618" y="18900"/>
                    <a:pt x="20618" y="18900"/>
                  </a:cubicBezTo>
                  <a:close/>
                  <a:moveTo>
                    <a:pt x="19636" y="20250"/>
                  </a:moveTo>
                  <a:lnTo>
                    <a:pt x="1964" y="20250"/>
                  </a:lnTo>
                  <a:cubicBezTo>
                    <a:pt x="1849" y="20250"/>
                    <a:pt x="1739" y="20218"/>
                    <a:pt x="1637" y="20168"/>
                  </a:cubicBezTo>
                  <a:lnTo>
                    <a:pt x="7755" y="11754"/>
                  </a:lnTo>
                  <a:lnTo>
                    <a:pt x="9440" y="14072"/>
                  </a:lnTo>
                  <a:cubicBezTo>
                    <a:pt x="9816" y="14589"/>
                    <a:pt x="10308" y="14847"/>
                    <a:pt x="10800" y="14847"/>
                  </a:cubicBezTo>
                  <a:cubicBezTo>
                    <a:pt x="11292" y="14847"/>
                    <a:pt x="11784" y="14589"/>
                    <a:pt x="12159" y="14072"/>
                  </a:cubicBezTo>
                  <a:lnTo>
                    <a:pt x="13845" y="11754"/>
                  </a:lnTo>
                  <a:lnTo>
                    <a:pt x="19964" y="20168"/>
                  </a:lnTo>
                  <a:cubicBezTo>
                    <a:pt x="19861" y="20218"/>
                    <a:pt x="19752" y="20250"/>
                    <a:pt x="19636" y="20250"/>
                  </a:cubicBezTo>
                  <a:moveTo>
                    <a:pt x="982" y="18900"/>
                  </a:moveTo>
                  <a:lnTo>
                    <a:pt x="982" y="2700"/>
                  </a:lnTo>
                  <a:cubicBezTo>
                    <a:pt x="982" y="2620"/>
                    <a:pt x="989" y="2542"/>
                    <a:pt x="999" y="2465"/>
                  </a:cubicBezTo>
                  <a:lnTo>
                    <a:pt x="7061" y="10800"/>
                  </a:lnTo>
                  <a:lnTo>
                    <a:pt x="999" y="19135"/>
                  </a:lnTo>
                  <a:cubicBezTo>
                    <a:pt x="989" y="19058"/>
                    <a:pt x="982" y="18980"/>
                    <a:pt x="982" y="18900"/>
                  </a:cubicBezTo>
                  <a:moveTo>
                    <a:pt x="1964" y="1350"/>
                  </a:moveTo>
                  <a:lnTo>
                    <a:pt x="19636" y="1350"/>
                  </a:lnTo>
                  <a:cubicBezTo>
                    <a:pt x="19752" y="1350"/>
                    <a:pt x="19861" y="1382"/>
                    <a:pt x="19964" y="1433"/>
                  </a:cubicBezTo>
                  <a:lnTo>
                    <a:pt x="11465" y="13118"/>
                  </a:lnTo>
                  <a:cubicBezTo>
                    <a:pt x="11288" y="13362"/>
                    <a:pt x="11051" y="13497"/>
                    <a:pt x="10800" y="13497"/>
                  </a:cubicBezTo>
                  <a:cubicBezTo>
                    <a:pt x="10549" y="13497"/>
                    <a:pt x="10312" y="13362"/>
                    <a:pt x="10134" y="13118"/>
                  </a:cubicBezTo>
                  <a:lnTo>
                    <a:pt x="1637" y="1433"/>
                  </a:lnTo>
                  <a:cubicBezTo>
                    <a:pt x="1739" y="1382"/>
                    <a:pt x="1849" y="1350"/>
                    <a:pt x="1964" y="1350"/>
                  </a:cubicBezTo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1209"/>
                    <a:pt x="0" y="2700"/>
                  </a:cubicBezTo>
                  <a:lnTo>
                    <a:pt x="0" y="18900"/>
                  </a:lnTo>
                  <a:cubicBezTo>
                    <a:pt x="0" y="2039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391"/>
                    <a:pt x="21600" y="18900"/>
                  </a:cubicBezTo>
                  <a:lnTo>
                    <a:pt x="21600" y="2700"/>
                  </a:lnTo>
                  <a:cubicBezTo>
                    <a:pt x="21600" y="1209"/>
                    <a:pt x="20721" y="0"/>
                    <a:pt x="19636" y="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8075" tIns="38075" rIns="38075" bIns="380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5" name="Google Shape;265;p37"/>
            <p:cNvSpPr/>
            <p:nvPr/>
          </p:nvSpPr>
          <p:spPr>
            <a:xfrm>
              <a:off x="1059955" y="3811076"/>
              <a:ext cx="304722" cy="55865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700" y="1473"/>
                  </a:moveTo>
                  <a:lnTo>
                    <a:pt x="9900" y="1473"/>
                  </a:lnTo>
                  <a:cubicBezTo>
                    <a:pt x="9403" y="1473"/>
                    <a:pt x="9000" y="1692"/>
                    <a:pt x="9000" y="1964"/>
                  </a:cubicBezTo>
                  <a:cubicBezTo>
                    <a:pt x="9000" y="2235"/>
                    <a:pt x="9403" y="2455"/>
                    <a:pt x="9900" y="2455"/>
                  </a:cubicBezTo>
                  <a:lnTo>
                    <a:pt x="11700" y="2455"/>
                  </a:lnTo>
                  <a:cubicBezTo>
                    <a:pt x="12197" y="2455"/>
                    <a:pt x="12600" y="2235"/>
                    <a:pt x="12600" y="1964"/>
                  </a:cubicBezTo>
                  <a:cubicBezTo>
                    <a:pt x="12600" y="1692"/>
                    <a:pt x="12197" y="1473"/>
                    <a:pt x="11700" y="1473"/>
                  </a:cubicBezTo>
                  <a:moveTo>
                    <a:pt x="19800" y="2945"/>
                  </a:moveTo>
                  <a:lnTo>
                    <a:pt x="1800" y="2945"/>
                  </a:lnTo>
                  <a:lnTo>
                    <a:pt x="1800" y="1964"/>
                  </a:lnTo>
                  <a:cubicBezTo>
                    <a:pt x="1800" y="1422"/>
                    <a:pt x="2605" y="982"/>
                    <a:pt x="3600" y="982"/>
                  </a:cubicBezTo>
                  <a:lnTo>
                    <a:pt x="18000" y="982"/>
                  </a:lnTo>
                  <a:cubicBezTo>
                    <a:pt x="18993" y="982"/>
                    <a:pt x="19800" y="1422"/>
                    <a:pt x="19800" y="1964"/>
                  </a:cubicBezTo>
                  <a:cubicBezTo>
                    <a:pt x="19800" y="1964"/>
                    <a:pt x="19800" y="2945"/>
                    <a:pt x="19800" y="2945"/>
                  </a:cubicBezTo>
                  <a:close/>
                  <a:moveTo>
                    <a:pt x="19800" y="17673"/>
                  </a:moveTo>
                  <a:lnTo>
                    <a:pt x="1800" y="17673"/>
                  </a:lnTo>
                  <a:lnTo>
                    <a:pt x="1800" y="3927"/>
                  </a:lnTo>
                  <a:lnTo>
                    <a:pt x="19800" y="3927"/>
                  </a:lnTo>
                  <a:cubicBezTo>
                    <a:pt x="19800" y="3927"/>
                    <a:pt x="19800" y="17673"/>
                    <a:pt x="19800" y="17673"/>
                  </a:cubicBezTo>
                  <a:close/>
                  <a:moveTo>
                    <a:pt x="19800" y="19636"/>
                  </a:moveTo>
                  <a:cubicBezTo>
                    <a:pt x="19800" y="20179"/>
                    <a:pt x="18993" y="20618"/>
                    <a:pt x="18000" y="20618"/>
                  </a:cubicBezTo>
                  <a:lnTo>
                    <a:pt x="3600" y="20618"/>
                  </a:lnTo>
                  <a:cubicBezTo>
                    <a:pt x="2605" y="20618"/>
                    <a:pt x="1800" y="20179"/>
                    <a:pt x="1800" y="19636"/>
                  </a:cubicBezTo>
                  <a:lnTo>
                    <a:pt x="1800" y="18655"/>
                  </a:lnTo>
                  <a:lnTo>
                    <a:pt x="19800" y="18655"/>
                  </a:lnTo>
                  <a:cubicBezTo>
                    <a:pt x="19800" y="18655"/>
                    <a:pt x="19800" y="19636"/>
                    <a:pt x="19800" y="19636"/>
                  </a:cubicBezTo>
                  <a:close/>
                  <a:moveTo>
                    <a:pt x="18000" y="0"/>
                  </a:moveTo>
                  <a:lnTo>
                    <a:pt x="3600" y="0"/>
                  </a:lnTo>
                  <a:cubicBezTo>
                    <a:pt x="1612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1612" y="21600"/>
                    <a:pt x="3600" y="21600"/>
                  </a:cubicBezTo>
                  <a:lnTo>
                    <a:pt x="18000" y="21600"/>
                  </a:lnTo>
                  <a:cubicBezTo>
                    <a:pt x="19988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19988" y="0"/>
                    <a:pt x="18000" y="0"/>
                  </a:cubicBezTo>
                  <a:moveTo>
                    <a:pt x="10800" y="20127"/>
                  </a:moveTo>
                  <a:cubicBezTo>
                    <a:pt x="11297" y="20127"/>
                    <a:pt x="11700" y="19908"/>
                    <a:pt x="11700" y="19636"/>
                  </a:cubicBezTo>
                  <a:cubicBezTo>
                    <a:pt x="11700" y="19366"/>
                    <a:pt x="11297" y="19145"/>
                    <a:pt x="10800" y="19145"/>
                  </a:cubicBezTo>
                  <a:cubicBezTo>
                    <a:pt x="10303" y="19145"/>
                    <a:pt x="9900" y="19366"/>
                    <a:pt x="9900" y="19636"/>
                  </a:cubicBezTo>
                  <a:cubicBezTo>
                    <a:pt x="9900" y="19908"/>
                    <a:pt x="10303" y="20127"/>
                    <a:pt x="10800" y="20127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38075" tIns="38075" rIns="38075" bIns="380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266" name="Google Shape;266;p37"/>
          <p:cNvSpPr txBox="1"/>
          <p:nvPr/>
        </p:nvSpPr>
        <p:spPr>
          <a:xfrm>
            <a:off x="1479881" y="3915402"/>
            <a:ext cx="250256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Phone</a:t>
            </a:r>
            <a:endParaRPr/>
          </a:p>
        </p:txBody>
      </p:sp>
      <p:sp>
        <p:nvSpPr>
          <p:cNvPr id="267" name="Google Shape;267;p37"/>
          <p:cNvSpPr txBox="1"/>
          <p:nvPr/>
        </p:nvSpPr>
        <p:spPr>
          <a:xfrm>
            <a:off x="1479882" y="4536539"/>
            <a:ext cx="250256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email</a:t>
            </a:r>
            <a:endParaRPr/>
          </a:p>
        </p:txBody>
      </p:sp>
      <p:sp>
        <p:nvSpPr>
          <p:cNvPr id="268" name="Google Shape;268;p37"/>
          <p:cNvSpPr txBox="1"/>
          <p:nvPr/>
        </p:nvSpPr>
        <p:spPr>
          <a:xfrm>
            <a:off x="1479882" y="5157676"/>
            <a:ext cx="39824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11344 Coloma Road, Gold River, CA</a:t>
            </a:r>
            <a:endParaRPr/>
          </a:p>
        </p:txBody>
      </p:sp>
      <p:sp>
        <p:nvSpPr>
          <p:cNvPr id="269" name="Google Shape;269;p37"/>
          <p:cNvSpPr txBox="1"/>
          <p:nvPr/>
        </p:nvSpPr>
        <p:spPr>
          <a:xfrm>
            <a:off x="1479883" y="5742045"/>
            <a:ext cx="250256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www.cretelligent.com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folio 1">
  <p:cSld name="Portfolio 1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8"/>
          <p:cNvSpPr>
            <a:spLocks noGrp="1"/>
          </p:cNvSpPr>
          <p:nvPr>
            <p:ph type="pic" idx="2"/>
          </p:nvPr>
        </p:nvSpPr>
        <p:spPr>
          <a:xfrm>
            <a:off x="8821787" y="3977723"/>
            <a:ext cx="2432722" cy="222491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72" name="Google Shape;272;p38"/>
          <p:cNvSpPr>
            <a:spLocks noGrp="1"/>
          </p:cNvSpPr>
          <p:nvPr>
            <p:ph type="pic" idx="3"/>
          </p:nvPr>
        </p:nvSpPr>
        <p:spPr>
          <a:xfrm>
            <a:off x="6200568" y="3977723"/>
            <a:ext cx="2432722" cy="222491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73" name="Google Shape;273;p38"/>
          <p:cNvSpPr>
            <a:spLocks noGrp="1"/>
          </p:cNvSpPr>
          <p:nvPr>
            <p:ph type="pic" idx="4"/>
          </p:nvPr>
        </p:nvSpPr>
        <p:spPr>
          <a:xfrm>
            <a:off x="3579350" y="3977723"/>
            <a:ext cx="2432722" cy="222491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74" name="Google Shape;274;p38"/>
          <p:cNvSpPr>
            <a:spLocks noGrp="1"/>
          </p:cNvSpPr>
          <p:nvPr>
            <p:ph type="pic" idx="5"/>
          </p:nvPr>
        </p:nvSpPr>
        <p:spPr>
          <a:xfrm>
            <a:off x="958131" y="3977723"/>
            <a:ext cx="2432722" cy="222491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75" name="Google Shape;275;p38"/>
          <p:cNvSpPr>
            <a:spLocks noGrp="1"/>
          </p:cNvSpPr>
          <p:nvPr>
            <p:ph type="pic" idx="6"/>
          </p:nvPr>
        </p:nvSpPr>
        <p:spPr>
          <a:xfrm>
            <a:off x="8821787" y="1591362"/>
            <a:ext cx="2432722" cy="222491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76" name="Google Shape;276;p38"/>
          <p:cNvSpPr>
            <a:spLocks noGrp="1"/>
          </p:cNvSpPr>
          <p:nvPr>
            <p:ph type="pic" idx="7"/>
          </p:nvPr>
        </p:nvSpPr>
        <p:spPr>
          <a:xfrm>
            <a:off x="6200568" y="1591362"/>
            <a:ext cx="2432722" cy="222491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77" name="Google Shape;277;p38"/>
          <p:cNvSpPr>
            <a:spLocks noGrp="1"/>
          </p:cNvSpPr>
          <p:nvPr>
            <p:ph type="pic" idx="8"/>
          </p:nvPr>
        </p:nvSpPr>
        <p:spPr>
          <a:xfrm>
            <a:off x="3579350" y="1591362"/>
            <a:ext cx="2432722" cy="222491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78" name="Google Shape;278;p38"/>
          <p:cNvSpPr>
            <a:spLocks noGrp="1"/>
          </p:cNvSpPr>
          <p:nvPr>
            <p:ph type="pic" idx="9"/>
          </p:nvPr>
        </p:nvSpPr>
        <p:spPr>
          <a:xfrm>
            <a:off x="958131" y="1591362"/>
            <a:ext cx="2432722" cy="222491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folio 2">
  <p:cSld name="Portfolio 2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9"/>
          <p:cNvSpPr>
            <a:spLocks noGrp="1"/>
          </p:cNvSpPr>
          <p:nvPr>
            <p:ph type="pic" idx="2"/>
          </p:nvPr>
        </p:nvSpPr>
        <p:spPr>
          <a:xfrm>
            <a:off x="8101641" y="2234890"/>
            <a:ext cx="3011614" cy="275435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81" name="Google Shape;281;p39"/>
          <p:cNvSpPr>
            <a:spLocks noGrp="1"/>
          </p:cNvSpPr>
          <p:nvPr>
            <p:ph type="pic" idx="3"/>
          </p:nvPr>
        </p:nvSpPr>
        <p:spPr>
          <a:xfrm>
            <a:off x="1081949" y="2234890"/>
            <a:ext cx="3011614" cy="275435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82" name="Google Shape;282;p39"/>
          <p:cNvSpPr>
            <a:spLocks noGrp="1"/>
          </p:cNvSpPr>
          <p:nvPr>
            <p:ph type="pic" idx="4"/>
          </p:nvPr>
        </p:nvSpPr>
        <p:spPr>
          <a:xfrm>
            <a:off x="4591795" y="2234890"/>
            <a:ext cx="3011614" cy="275435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folio 2 Images">
  <p:cSld name="Portfolio 2 Images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0"/>
          <p:cNvSpPr>
            <a:spLocks noGrp="1"/>
          </p:cNvSpPr>
          <p:nvPr>
            <p:ph type="pic" idx="2"/>
          </p:nvPr>
        </p:nvSpPr>
        <p:spPr>
          <a:xfrm>
            <a:off x="6514008" y="1781576"/>
            <a:ext cx="4506267" cy="359406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85" name="Google Shape;285;p40"/>
          <p:cNvSpPr>
            <a:spLocks noGrp="1"/>
          </p:cNvSpPr>
          <p:nvPr>
            <p:ph type="pic" idx="3"/>
          </p:nvPr>
        </p:nvSpPr>
        <p:spPr>
          <a:xfrm>
            <a:off x="1193491" y="1781576"/>
            <a:ext cx="4506267" cy="359406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Phone 7 Mockup">
  <p:cSld name="iPhone 7 Mockup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1"/>
          <p:cNvSpPr>
            <a:spLocks noGrp="1"/>
          </p:cNvSpPr>
          <p:nvPr>
            <p:ph type="pic" idx="2"/>
          </p:nvPr>
        </p:nvSpPr>
        <p:spPr>
          <a:xfrm>
            <a:off x="5164298" y="2224585"/>
            <a:ext cx="1863404" cy="326181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88" name="Google Shape;288;p41"/>
          <p:cNvSpPr>
            <a:spLocks noGrp="1"/>
          </p:cNvSpPr>
          <p:nvPr>
            <p:ph type="pic" idx="3"/>
          </p:nvPr>
        </p:nvSpPr>
        <p:spPr>
          <a:xfrm>
            <a:off x="8503383" y="2224585"/>
            <a:ext cx="1863404" cy="326181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89" name="Google Shape;289;p41"/>
          <p:cNvSpPr>
            <a:spLocks noGrp="1"/>
          </p:cNvSpPr>
          <p:nvPr>
            <p:ph type="pic" idx="4"/>
          </p:nvPr>
        </p:nvSpPr>
        <p:spPr>
          <a:xfrm>
            <a:off x="1836102" y="2224585"/>
            <a:ext cx="1863404" cy="326181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pp design slide">
  <p:cSld name="App design slide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92" name="Google Shape;292;p42"/>
          <p:cNvSpPr>
            <a:spLocks noGrp="1"/>
          </p:cNvSpPr>
          <p:nvPr>
            <p:ph type="pic" idx="3"/>
          </p:nvPr>
        </p:nvSpPr>
        <p:spPr>
          <a:xfrm>
            <a:off x="4249722" y="2575932"/>
            <a:ext cx="3714323" cy="655691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99"/>
              <a:buFont typeface="Calibri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" name="Google Shape;28;p2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1" name="Google Shape;31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1584" y="218317"/>
            <a:ext cx="2580153" cy="709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pp design slide">
  <p:cSld name="1_App design slide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3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95" name="Google Shape;295;p43"/>
          <p:cNvSpPr>
            <a:spLocks noGrp="1"/>
          </p:cNvSpPr>
          <p:nvPr>
            <p:ph type="pic" idx="3"/>
          </p:nvPr>
        </p:nvSpPr>
        <p:spPr>
          <a:xfrm>
            <a:off x="4376825" y="2725872"/>
            <a:ext cx="3453370" cy="218066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ortfolio 2 Images">
  <p:cSld name="1_Portfolio 2 Images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4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436012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1">
  <p:cSld name="TEAM 1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5"/>
          <p:cNvSpPr>
            <a:spLocks noGrp="1"/>
          </p:cNvSpPr>
          <p:nvPr>
            <p:ph type="pic" idx="2"/>
          </p:nvPr>
        </p:nvSpPr>
        <p:spPr>
          <a:xfrm>
            <a:off x="4995472" y="2029484"/>
            <a:ext cx="2316352" cy="213600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0" name="Google Shape;300;p45"/>
          <p:cNvSpPr>
            <a:spLocks noGrp="1"/>
          </p:cNvSpPr>
          <p:nvPr>
            <p:ph type="pic" idx="3"/>
          </p:nvPr>
        </p:nvSpPr>
        <p:spPr>
          <a:xfrm>
            <a:off x="8442954" y="2029484"/>
            <a:ext cx="2316352" cy="213600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1" name="Google Shape;301;p45"/>
          <p:cNvSpPr>
            <a:spLocks noGrp="1"/>
          </p:cNvSpPr>
          <p:nvPr>
            <p:ph type="pic" idx="4"/>
          </p:nvPr>
        </p:nvSpPr>
        <p:spPr>
          <a:xfrm>
            <a:off x="1524537" y="2029484"/>
            <a:ext cx="2316352" cy="213600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2">
  <p:cSld name="TEAM 2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6"/>
          <p:cNvSpPr>
            <a:spLocks noGrp="1"/>
          </p:cNvSpPr>
          <p:nvPr>
            <p:ph type="pic" idx="2"/>
          </p:nvPr>
        </p:nvSpPr>
        <p:spPr>
          <a:xfrm>
            <a:off x="9086320" y="1962615"/>
            <a:ext cx="1854377" cy="1851103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4" name="Google Shape;304;p46"/>
          <p:cNvSpPr>
            <a:spLocks noGrp="1"/>
          </p:cNvSpPr>
          <p:nvPr>
            <p:ph type="pic" idx="3"/>
          </p:nvPr>
        </p:nvSpPr>
        <p:spPr>
          <a:xfrm>
            <a:off x="6476258" y="1962615"/>
            <a:ext cx="1854377" cy="1851103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5" name="Google Shape;305;p46"/>
          <p:cNvSpPr>
            <a:spLocks noGrp="1"/>
          </p:cNvSpPr>
          <p:nvPr>
            <p:ph type="pic" idx="4"/>
          </p:nvPr>
        </p:nvSpPr>
        <p:spPr>
          <a:xfrm>
            <a:off x="3866197" y="1962615"/>
            <a:ext cx="1854377" cy="1851103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6" name="Google Shape;306;p46"/>
          <p:cNvSpPr>
            <a:spLocks noGrp="1"/>
          </p:cNvSpPr>
          <p:nvPr>
            <p:ph type="pic" idx="5"/>
          </p:nvPr>
        </p:nvSpPr>
        <p:spPr>
          <a:xfrm>
            <a:off x="1256135" y="1962615"/>
            <a:ext cx="1854377" cy="1851103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O MESSAGE">
  <p:cSld name="CEO MESSAGE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7"/>
          <p:cNvSpPr>
            <a:spLocks noGrp="1"/>
          </p:cNvSpPr>
          <p:nvPr>
            <p:ph type="pic" idx="2"/>
          </p:nvPr>
        </p:nvSpPr>
        <p:spPr>
          <a:xfrm>
            <a:off x="2296109" y="2346731"/>
            <a:ext cx="9895891" cy="298852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9" name="Google Shape;309;p47"/>
          <p:cNvSpPr>
            <a:spLocks noGrp="1"/>
          </p:cNvSpPr>
          <p:nvPr>
            <p:ph type="pic" idx="3"/>
          </p:nvPr>
        </p:nvSpPr>
        <p:spPr>
          <a:xfrm>
            <a:off x="928535" y="2138058"/>
            <a:ext cx="3700427" cy="340587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Projects of 4">
  <p:cSld name="3_Projects of 4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8"/>
          <p:cNvSpPr>
            <a:spLocks noGrp="1"/>
          </p:cNvSpPr>
          <p:nvPr>
            <p:ph type="pic" idx="2"/>
          </p:nvPr>
        </p:nvSpPr>
        <p:spPr>
          <a:xfrm>
            <a:off x="0" y="1828800"/>
            <a:ext cx="12192000" cy="50292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lf Image">
  <p:cSld name="Half Image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9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Image">
  <p:cSld name="Left Image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0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16" name="Google Shape;316;p50"/>
          <p:cNvSpPr/>
          <p:nvPr/>
        </p:nvSpPr>
        <p:spPr>
          <a:xfrm>
            <a:off x="11076045" y="245327"/>
            <a:ext cx="468473" cy="5687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b="0" i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IG PICTURE 1">
  <p:cSld name="1_BIG PICTURE 1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51"/>
          <p:cNvSpPr>
            <a:spLocks noGrp="1"/>
          </p:cNvSpPr>
          <p:nvPr>
            <p:ph type="pic" idx="2"/>
          </p:nvPr>
        </p:nvSpPr>
        <p:spPr>
          <a:xfrm>
            <a:off x="4954936" y="880500"/>
            <a:ext cx="2982465" cy="335330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19" name="Google Shape;319;p51"/>
          <p:cNvSpPr>
            <a:spLocks noGrp="1"/>
          </p:cNvSpPr>
          <p:nvPr>
            <p:ph type="pic" idx="3"/>
          </p:nvPr>
        </p:nvSpPr>
        <p:spPr>
          <a:xfrm>
            <a:off x="6225549" y="3085594"/>
            <a:ext cx="2982465" cy="335330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20" name="Google Shape;320;p51"/>
          <p:cNvSpPr>
            <a:spLocks noGrp="1"/>
          </p:cNvSpPr>
          <p:nvPr>
            <p:ph type="pic" idx="4"/>
          </p:nvPr>
        </p:nvSpPr>
        <p:spPr>
          <a:xfrm>
            <a:off x="9094387" y="880500"/>
            <a:ext cx="2982465" cy="335330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s">
  <p:cSld name="Big titles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83602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8"/>
          <p:cNvSpPr txBox="1"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99"/>
              <a:buFont typeface="Calibri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8"/>
          <p:cNvSpPr txBox="1"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7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8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rojects of 4">
  <p:cSld name="1_Projects of 4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3"/>
          <p:cNvSpPr>
            <a:spLocks noGrp="1"/>
          </p:cNvSpPr>
          <p:nvPr>
            <p:ph type="pic" idx="2"/>
          </p:nvPr>
        </p:nvSpPr>
        <p:spPr>
          <a:xfrm>
            <a:off x="4550638" y="-544074"/>
            <a:ext cx="5738456" cy="909016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25" name="Google Shape;325;p53"/>
          <p:cNvSpPr>
            <a:spLocks noGrp="1"/>
          </p:cNvSpPr>
          <p:nvPr>
            <p:ph type="pic" idx="3"/>
          </p:nvPr>
        </p:nvSpPr>
        <p:spPr>
          <a:xfrm>
            <a:off x="5204236" y="-261529"/>
            <a:ext cx="8840287" cy="620390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stimonials of 2">
  <p:cSld name="Testimonials of 2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54"/>
          <p:cNvSpPr>
            <a:spLocks noGrp="1"/>
          </p:cNvSpPr>
          <p:nvPr>
            <p:ph type="pic" idx="2"/>
          </p:nvPr>
        </p:nvSpPr>
        <p:spPr>
          <a:xfrm>
            <a:off x="6846116" y="2700897"/>
            <a:ext cx="1436580" cy="1436206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28" name="Google Shape;328;p54"/>
          <p:cNvSpPr>
            <a:spLocks noGrp="1"/>
          </p:cNvSpPr>
          <p:nvPr>
            <p:ph type="pic" idx="3"/>
          </p:nvPr>
        </p:nvSpPr>
        <p:spPr>
          <a:xfrm>
            <a:off x="1412199" y="2777097"/>
            <a:ext cx="1436580" cy="1436206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ig Background with image">
  <p:cSld name="3_Big Background with image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5"/>
          <p:cNvSpPr>
            <a:spLocks noGrp="1"/>
          </p:cNvSpPr>
          <p:nvPr>
            <p:ph type="pic" idx="2"/>
          </p:nvPr>
        </p:nvSpPr>
        <p:spPr>
          <a:xfrm flipH="1">
            <a:off x="6689557" y="0"/>
            <a:ext cx="5502441" cy="6809822"/>
          </a:xfrm>
          <a:prstGeom prst="rect">
            <a:avLst/>
          </a:prstGeom>
          <a:solidFill>
            <a:srgbClr val="002060"/>
          </a:solidFill>
          <a:ln>
            <a:noFill/>
          </a:ln>
        </p:spPr>
      </p:sp>
      <p:pic>
        <p:nvPicPr>
          <p:cNvPr id="331" name="Google Shape;331;p55" descr="A picture containing text, tiled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-43197" y="1633"/>
            <a:ext cx="6139197" cy="68563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6"/>
          <p:cNvSpPr txBox="1"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ktop App Mockup">
  <p:cSld name="Desktop App Mockup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7"/>
          <p:cNvSpPr>
            <a:spLocks noGrp="1"/>
          </p:cNvSpPr>
          <p:nvPr>
            <p:ph type="pic" idx="2"/>
          </p:nvPr>
        </p:nvSpPr>
        <p:spPr>
          <a:xfrm>
            <a:off x="1317513" y="2332939"/>
            <a:ext cx="3757614" cy="226136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51541-D5A7-7C42-9572-51806BE679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C32A7F-E2A4-E540-93F8-E660C11262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BEA1B-5CE2-4A4A-BD69-ADA91771A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4855-7EBB-5449-AA77-56C3AD7C4296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073AA-D506-AD4A-B753-5A6C12AFB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A52AD7-3932-8F41-86DB-34997284C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5A287-C6DB-494F-AC8D-8DCD06586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8801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6B6FE-D654-9449-948D-7E24B19F1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62BC3-B5D6-0B41-A130-B3D83C7ADC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1C2EC-C36F-D742-AEB0-597858856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4855-7EBB-5449-AA77-56C3AD7C4296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67295-A80F-2541-B10E-C411E63E6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657EB3-D897-154B-A9F7-8BD8BE652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5A287-C6DB-494F-AC8D-8DCD06586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732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AC2A1-0A27-8E4C-9A0C-400DB0D68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A9FA36-9B96-8C4A-803D-0C2C67C6D3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E822A-8C23-5045-82E2-CEFD02119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4855-7EBB-5449-AA77-56C3AD7C4296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D04245-BFA1-9F4F-B3EC-C985E2BC3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75D578-07CE-344A-8E69-522339DAC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5A287-C6DB-494F-AC8D-8DCD06586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340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697FF-507A-7848-9165-14F9B1ECE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20D53-6E32-6548-8FF1-5ADCD7FB5E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1B4D4B-73E1-354A-A95F-5D302DEBCC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1B7A99-1492-664E-82C9-A573C2860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4855-7EBB-5449-AA77-56C3AD7C4296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1D76D3-9529-DF4B-8765-BBF47D1C2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AFE79C-7602-4B4C-855B-D3C062049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5A287-C6DB-494F-AC8D-8DCD06586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8974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EA2C6-184A-374C-AA57-0B34F1A53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93FC1-92B0-594B-8084-B83B490A78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2CF739-D86E-8241-BA8C-B66546AF1C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4D7381-FF71-0A40-9F6A-8C979577A1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5A4271-DF60-A246-8857-E0A607D27D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A147F2-73B7-3B48-909F-2F10E2339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4855-7EBB-5449-AA77-56C3AD7C4296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3D529D-171A-AF4A-902F-2A4858D5A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CDDDD2-232A-0F49-A79E-A9DD1AB4E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5A287-C6DB-494F-AC8D-8DCD06586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774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9"/>
          <p:cNvSpPr txBox="1"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7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7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9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514A1-BA00-8040-B6AD-F59B664F5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04F7F7-7F6D-E142-AD41-20D3A604A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4855-7EBB-5449-AA77-56C3AD7C4296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43EBB9-B5D4-724B-A087-17D60B30F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B9EC0C-0F60-6B4D-B6FB-C2C906B05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5A287-C6DB-494F-AC8D-8DCD06586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7482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C4320B-959D-0A42-9980-3CE31A799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4855-7EBB-5449-AA77-56C3AD7C4296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72221B-DA29-AF43-8D96-FEF5792A2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9396DF-668A-6C41-AC6E-382E277DC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5A287-C6DB-494F-AC8D-8DCD06586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958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6AA4E-5ADF-7F44-B4E5-3F18712AE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9ABAD-99C1-354B-B356-D6D4AF21A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A22BCF-5108-C648-908A-0EA253E79F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BD961E-25BE-4145-A6EC-939A76EA3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4855-7EBB-5449-AA77-56C3AD7C4296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B7D65D-EA34-F547-921F-6B98BB3CB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36F5F8-C645-CF42-8885-FBB07055D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5A287-C6DB-494F-AC8D-8DCD06586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577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E3340-FE6E-F849-9A73-FB2665603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5B84E2-D1A8-4648-A32D-90124392C6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3BC020-9863-F54F-A03B-820600E98D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8AE2B7-0B79-6540-A3EE-2A6721966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4855-7EBB-5449-AA77-56C3AD7C4296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62FAD8-59A8-7441-A9B3-55835DABC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C826B4-015A-6F41-82AC-63E16A379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5A287-C6DB-494F-AC8D-8DCD06586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912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C584B-57DE-BD42-A997-E3D020C36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5CA3EC-A322-844E-83B8-143DF51D7F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1CC3D-5282-9D4D-892E-6D2E1FA82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4855-7EBB-5449-AA77-56C3AD7C4296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FD195-75E6-6C42-9FB4-08855F194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36356-BE38-FB44-9763-AA7004638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5A287-C6DB-494F-AC8D-8DCD06586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7329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39BF7A-1D1F-FB4A-BEC6-A5AF58AEB8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8689A7-47D7-164A-8E94-56ED0DAF18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5FBCF-0D0A-654F-B281-0BEC74E0F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4855-7EBB-5449-AA77-56C3AD7C4296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3C80F0-9B0A-4A4C-A5AF-468DEBCA2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CFB01-BA81-F24B-97F8-213C182A4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5A287-C6DB-494F-AC8D-8DCD06586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990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39771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E6B9601F-1275-48A6-9399-0BBA1B3D77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90" y="219732"/>
            <a:ext cx="3026158" cy="62944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D8A3E97-2DF8-4A25-97F8-8092C7C7400C}"/>
              </a:ext>
            </a:extLst>
          </p:cNvPr>
          <p:cNvGrpSpPr/>
          <p:nvPr userDrawn="1"/>
        </p:nvGrpSpPr>
        <p:grpSpPr>
          <a:xfrm>
            <a:off x="140985" y="5881510"/>
            <a:ext cx="950631" cy="868859"/>
            <a:chOff x="11125202" y="147145"/>
            <a:chExt cx="977459" cy="89338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3B7E02D-4A61-4F3A-B32A-D171590CDA3F}"/>
                </a:ext>
              </a:extLst>
            </p:cNvPr>
            <p:cNvSpPr/>
            <p:nvPr userDrawn="1"/>
          </p:nvSpPr>
          <p:spPr>
            <a:xfrm>
              <a:off x="11582401" y="147145"/>
              <a:ext cx="472965" cy="515007"/>
            </a:xfrm>
            <a:prstGeom prst="roundRect">
              <a:avLst>
                <a:gd name="adj" fmla="val 16667"/>
              </a:avLst>
            </a:prstGeom>
            <a:solidFill>
              <a:srgbClr val="001F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1CAAA66-1087-4908-A6FE-ECADE1DC6AFF}"/>
                </a:ext>
              </a:extLst>
            </p:cNvPr>
            <p:cNvSpPr/>
            <p:nvPr userDrawn="1"/>
          </p:nvSpPr>
          <p:spPr>
            <a:xfrm>
              <a:off x="11125202" y="241739"/>
              <a:ext cx="331074" cy="320565"/>
            </a:xfrm>
            <a:prstGeom prst="roundRect">
              <a:avLst>
                <a:gd name="adj" fmla="val 16667"/>
              </a:avLst>
            </a:prstGeom>
            <a:solidFill>
              <a:srgbClr val="A1CD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D053561-DE89-42B4-AE97-BC81278D29B9}"/>
                </a:ext>
              </a:extLst>
            </p:cNvPr>
            <p:cNvSpPr/>
            <p:nvPr userDrawn="1"/>
          </p:nvSpPr>
          <p:spPr>
            <a:xfrm>
              <a:off x="11824136" y="762001"/>
              <a:ext cx="278525" cy="278524"/>
            </a:xfrm>
            <a:prstGeom prst="roundRect">
              <a:avLst>
                <a:gd name="adj" fmla="val 16667"/>
              </a:avLst>
            </a:prstGeom>
            <a:solidFill>
              <a:srgbClr val="A1CD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6696BD6-8E46-4883-AACF-1F1779104DE8}"/>
                </a:ext>
              </a:extLst>
            </p:cNvPr>
            <p:cNvSpPr/>
            <p:nvPr userDrawn="1"/>
          </p:nvSpPr>
          <p:spPr>
            <a:xfrm>
              <a:off x="11235560" y="698939"/>
              <a:ext cx="325820" cy="331075"/>
            </a:xfrm>
            <a:prstGeom prst="roundRect">
              <a:avLst>
                <a:gd name="adj" fmla="val 16667"/>
              </a:avLst>
            </a:prstGeom>
            <a:solidFill>
              <a:srgbClr val="001F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767C70C-5F9F-4DBD-9B0B-0D938925E9AA}"/>
              </a:ext>
            </a:extLst>
          </p:cNvPr>
          <p:cNvSpPr txBox="1"/>
          <p:nvPr userDrawn="1"/>
        </p:nvSpPr>
        <p:spPr>
          <a:xfrm>
            <a:off x="8905872" y="6568965"/>
            <a:ext cx="323357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2020 eScreenLogic | All rights Reserved | Not for Distribution</a:t>
            </a:r>
          </a:p>
        </p:txBody>
      </p:sp>
      <p:pic>
        <p:nvPicPr>
          <p:cNvPr id="19" name="Picture 18" descr="Text&#10;&#10;Description automatically generated">
            <a:extLst>
              <a:ext uri="{FF2B5EF4-FFF2-40B4-BE49-F238E27FC236}">
                <a16:creationId xmlns:a16="http://schemas.microsoft.com/office/drawing/2014/main" id="{9337C024-EE48-4F80-94DA-27504A272D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54"/>
          <a:stretch/>
        </p:blipFill>
        <p:spPr>
          <a:xfrm>
            <a:off x="11672711" y="6202832"/>
            <a:ext cx="327377" cy="3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26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E44C3FAD-DBD0-4F8B-B341-64ECCBC5BA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35877" y="376236"/>
            <a:ext cx="8504701" cy="44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Page title here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730F0D09-AED3-4863-9511-0029F53B0DC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73100" y="1324965"/>
            <a:ext cx="11183353" cy="4910137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00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80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60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60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4184F6A-A960-405D-A971-95E7FB4854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31" y="196147"/>
            <a:ext cx="2654190" cy="72800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266DE00-0DE6-4FE6-B71A-0E1E112F5196}"/>
              </a:ext>
            </a:extLst>
          </p:cNvPr>
          <p:cNvCxnSpPr/>
          <p:nvPr userDrawn="1"/>
        </p:nvCxnSpPr>
        <p:spPr>
          <a:xfrm flipV="1">
            <a:off x="3023857" y="307818"/>
            <a:ext cx="0" cy="479833"/>
          </a:xfrm>
          <a:prstGeom prst="line">
            <a:avLst/>
          </a:prstGeom>
          <a:ln w="19050">
            <a:solidFill>
              <a:srgbClr val="A1CD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Google Shape;392;p6">
            <a:extLst>
              <a:ext uri="{FF2B5EF4-FFF2-40B4-BE49-F238E27FC236}">
                <a16:creationId xmlns:a16="http://schemas.microsoft.com/office/drawing/2014/main" id="{E40DAE74-D566-E0AE-79AC-ECE21A285721}"/>
              </a:ext>
            </a:extLst>
          </p:cNvPr>
          <p:cNvSpPr txBox="1"/>
          <p:nvPr userDrawn="1"/>
        </p:nvSpPr>
        <p:spPr>
          <a:xfrm>
            <a:off x="139366" y="6565352"/>
            <a:ext cx="1547819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© 2025 CREtelligent Inc.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1792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0"/>
          <p:cNvSpPr txBox="1"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6" name="Google Shape;56;p8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8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" name="Google Shape;58;p8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8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0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8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1"/>
          <p:cNvSpPr txBox="1"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81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82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82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3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99"/>
              <a:buFont typeface="Calibri"/>
              <a:buNone/>
              <a:defRPr sz="31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83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73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199"/>
              <a:buChar char="•"/>
              <a:defRPr sz="3199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4" name="Google Shape;74;p83"/>
          <p:cNvSpPr txBox="1">
            <a:spLocks noGrp="1"/>
          </p:cNvSpPr>
          <p:nvPr>
            <p:ph type="body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" name="Google Shape;75;p8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3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8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4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99"/>
              <a:buFont typeface="Calibri"/>
              <a:buNone/>
              <a:defRPr sz="31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84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1" name="Google Shape;81;p84"/>
          <p:cNvSpPr txBox="1">
            <a:spLocks noGrp="1"/>
          </p:cNvSpPr>
          <p:nvPr>
            <p:ph type="body" idx="1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2" name="Google Shape;82;p8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84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8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99"/>
              <a:buFont typeface="Calibri"/>
              <a:buNone/>
              <a:defRPr sz="4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4"/>
          <p:cNvSpPr txBox="1"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pen Sans"/>
              <a:buNone/>
              <a:defRPr sz="3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4" name="Google Shape;254;p34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t" anchorCtr="0">
            <a:norm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  <p:sldLayoutId id="2147483719" r:id="rId22"/>
    <p:sldLayoutId id="2147483720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F843BA-447F-C54E-97F8-527F48469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A6E614-B9F4-4541-9A03-0D9783197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66F65F-5712-E24D-BB06-FAF2C9E38F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04855-7EBB-5449-AA77-56C3AD7C4296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562CF1-3857-2240-B00F-B60875BABC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92B8A2-627D-D048-9F93-3ECD0E3737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5A287-C6DB-494F-AC8D-8DCD06586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056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cretelligent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"/>
          <p:cNvSpPr txBox="1">
            <a:spLocks noGrp="1"/>
          </p:cNvSpPr>
          <p:nvPr>
            <p:ph type="body" idx="1"/>
          </p:nvPr>
        </p:nvSpPr>
        <p:spPr>
          <a:xfrm>
            <a:off x="913275" y="2664982"/>
            <a:ext cx="6827647" cy="1358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</a:pPr>
            <a:r>
              <a:rPr lang="en-US" dirty="0"/>
              <a:t>ALTA Surveys: 2026 Updates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</a:pPr>
            <a:endParaRPr lang="en-US" sz="1700" b="0" dirty="0"/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None/>
            </a:pPr>
            <a:r>
              <a:rPr lang="en-US" sz="1700" b="0" dirty="0"/>
              <a:t>February 19, 2026</a:t>
            </a:r>
          </a:p>
        </p:txBody>
      </p:sp>
      <p:sp>
        <p:nvSpPr>
          <p:cNvPr id="342" name="Google Shape;342;p1"/>
          <p:cNvSpPr txBox="1"/>
          <p:nvPr/>
        </p:nvSpPr>
        <p:spPr>
          <a:xfrm>
            <a:off x="974729" y="4347184"/>
            <a:ext cx="6827647" cy="1984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Presented by CREtelligent’s</a:t>
            </a:r>
            <a:endParaRPr sz="2000" b="1" i="0" u="none" strike="noStrike" cap="none" dirty="0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Wendell Sommers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None/>
            </a:pPr>
            <a:r>
              <a:rPr lang="en-US" sz="1800" dirty="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Brent Oswald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None/>
            </a:pPr>
            <a:endParaRPr lang="en-US" sz="1800" dirty="0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None/>
            </a:pPr>
            <a:r>
              <a:rPr lang="en-US" sz="1800" dirty="0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&amp; special guests: Jack Shoemaker &amp; Andrew Moncrief</a:t>
            </a:r>
            <a:endParaRPr lang="en-US" dirty="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None/>
            </a:pPr>
            <a:endParaRPr sz="1800" b="0" i="0" u="none" strike="noStrike" cap="none" dirty="0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3" name="Google Shape;343;p1"/>
          <p:cNvSpPr txBox="1"/>
          <p:nvPr/>
        </p:nvSpPr>
        <p:spPr>
          <a:xfrm>
            <a:off x="139366" y="6565352"/>
            <a:ext cx="1547819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© 2025 CREtelligent Inc.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Google Shape;513;p21" descr="A picture containing ch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61" y="-50666"/>
            <a:ext cx="12192498" cy="695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21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98913" y="262926"/>
            <a:ext cx="1974063" cy="439356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21"/>
          <p:cNvSpPr/>
          <p:nvPr/>
        </p:nvSpPr>
        <p:spPr>
          <a:xfrm>
            <a:off x="1100517" y="966804"/>
            <a:ext cx="3473992" cy="3473992"/>
          </a:xfrm>
          <a:prstGeom prst="ellipse">
            <a:avLst/>
          </a:prstGeom>
          <a:solidFill>
            <a:srgbClr val="78B83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6" name="Google Shape;516;p21"/>
          <p:cNvSpPr txBox="1"/>
          <p:nvPr/>
        </p:nvSpPr>
        <p:spPr>
          <a:xfrm>
            <a:off x="3076869" y="2260590"/>
            <a:ext cx="4070986" cy="931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137150" rIns="45700" bIns="2285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QUESTIONS?</a:t>
            </a:r>
            <a:endParaRPr/>
          </a:p>
        </p:txBody>
      </p:sp>
      <p:sp>
        <p:nvSpPr>
          <p:cNvPr id="517" name="Google Shape;517;p21"/>
          <p:cNvSpPr txBox="1"/>
          <p:nvPr/>
        </p:nvSpPr>
        <p:spPr>
          <a:xfrm>
            <a:off x="139366" y="6565352"/>
            <a:ext cx="1547819" cy="200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© 2025 CREtelligent Inc.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7200F9-1D1B-82DB-A371-4439117DD468}"/>
              </a:ext>
            </a:extLst>
          </p:cNvPr>
          <p:cNvSpPr txBox="1"/>
          <p:nvPr/>
        </p:nvSpPr>
        <p:spPr>
          <a:xfrm>
            <a:off x="5112362" y="4394528"/>
            <a:ext cx="67606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Watch for our upcoming webinar:</a:t>
            </a:r>
          </a:p>
          <a:p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March: 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Breaking down an ALTA Survey-How do I make sense of it?</a:t>
            </a:r>
          </a:p>
          <a:p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498" cy="69226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4" name="Google Shape;524;p22"/>
          <p:cNvGrpSpPr/>
          <p:nvPr/>
        </p:nvGrpSpPr>
        <p:grpSpPr>
          <a:xfrm>
            <a:off x="853331" y="4038667"/>
            <a:ext cx="5609865" cy="2754580"/>
            <a:chOff x="1648374" y="7414804"/>
            <a:chExt cx="11219730" cy="5509160"/>
          </a:xfrm>
        </p:grpSpPr>
        <p:sp>
          <p:nvSpPr>
            <p:cNvPr id="525" name="Google Shape;525;p22"/>
            <p:cNvSpPr txBox="1"/>
            <p:nvPr/>
          </p:nvSpPr>
          <p:spPr>
            <a:xfrm>
              <a:off x="2647404" y="7414804"/>
              <a:ext cx="10220700" cy="55091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22850" rIns="45700" bIns="2285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 </a:t>
              </a:r>
              <a:endParaRPr sz="18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b.oswald@cretelligent.com</a:t>
              </a:r>
              <a:endParaRPr dirty="0"/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w.sommers@cretelligent.com</a:t>
              </a:r>
              <a:endParaRPr lang="en-US" dirty="0"/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  <a:hlinkClick r:id="rId4"/>
                </a:rPr>
                <a:t>www.cretelligent.com</a:t>
              </a:r>
              <a:r>
                <a:rPr lang="en-US" sz="2200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  866.901.1702</a:t>
              </a:r>
              <a:endParaRPr lang="en-US" sz="22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526;p22"/>
            <p:cNvSpPr/>
            <p:nvPr/>
          </p:nvSpPr>
          <p:spPr>
            <a:xfrm>
              <a:off x="1648374" y="12039234"/>
              <a:ext cx="558656" cy="55865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7850" y="17620"/>
                  </a:moveTo>
                  <a:cubicBezTo>
                    <a:pt x="17270" y="17122"/>
                    <a:pt x="16604" y="16682"/>
                    <a:pt x="15855" y="16324"/>
                  </a:cubicBezTo>
                  <a:cubicBezTo>
                    <a:pt x="15868" y="16284"/>
                    <a:pt x="15882" y="16244"/>
                    <a:pt x="15896" y="16203"/>
                  </a:cubicBezTo>
                  <a:cubicBezTo>
                    <a:pt x="16131" y="15456"/>
                    <a:pt x="16320" y="14656"/>
                    <a:pt x="16454" y="13811"/>
                  </a:cubicBezTo>
                  <a:cubicBezTo>
                    <a:pt x="16471" y="13704"/>
                    <a:pt x="16484" y="13596"/>
                    <a:pt x="16499" y="13488"/>
                  </a:cubicBezTo>
                  <a:cubicBezTo>
                    <a:pt x="16544" y="13166"/>
                    <a:pt x="16581" y="12839"/>
                    <a:pt x="16610" y="12507"/>
                  </a:cubicBezTo>
                  <a:cubicBezTo>
                    <a:pt x="16621" y="12383"/>
                    <a:pt x="16632" y="12260"/>
                    <a:pt x="16641" y="12135"/>
                  </a:cubicBezTo>
                  <a:cubicBezTo>
                    <a:pt x="16660" y="11858"/>
                    <a:pt x="16664" y="11574"/>
                    <a:pt x="16673" y="11291"/>
                  </a:cubicBezTo>
                  <a:lnTo>
                    <a:pt x="20598" y="11291"/>
                  </a:lnTo>
                  <a:cubicBezTo>
                    <a:pt x="20476" y="13747"/>
                    <a:pt x="19450" y="15962"/>
                    <a:pt x="17850" y="17620"/>
                  </a:cubicBezTo>
                  <a:moveTo>
                    <a:pt x="13714" y="20178"/>
                  </a:moveTo>
                  <a:cubicBezTo>
                    <a:pt x="13925" y="19957"/>
                    <a:pt x="14127" y="19710"/>
                    <a:pt x="14321" y="19444"/>
                  </a:cubicBezTo>
                  <a:cubicBezTo>
                    <a:pt x="14339" y="19419"/>
                    <a:pt x="14357" y="19394"/>
                    <a:pt x="14375" y="19369"/>
                  </a:cubicBezTo>
                  <a:cubicBezTo>
                    <a:pt x="14764" y="18822"/>
                    <a:pt x="15116" y="18192"/>
                    <a:pt x="15420" y="17488"/>
                  </a:cubicBezTo>
                  <a:cubicBezTo>
                    <a:pt x="15436" y="17450"/>
                    <a:pt x="15451" y="17410"/>
                    <a:pt x="15467" y="17372"/>
                  </a:cubicBezTo>
                  <a:cubicBezTo>
                    <a:pt x="15485" y="17329"/>
                    <a:pt x="15499" y="17282"/>
                    <a:pt x="15517" y="17239"/>
                  </a:cubicBezTo>
                  <a:cubicBezTo>
                    <a:pt x="16123" y="17535"/>
                    <a:pt x="16665" y="17890"/>
                    <a:pt x="17142" y="18285"/>
                  </a:cubicBezTo>
                  <a:cubicBezTo>
                    <a:pt x="16149" y="19129"/>
                    <a:pt x="14989" y="19782"/>
                    <a:pt x="13714" y="20178"/>
                  </a:cubicBezTo>
                  <a:moveTo>
                    <a:pt x="11291" y="20569"/>
                  </a:moveTo>
                  <a:lnTo>
                    <a:pt x="11291" y="16221"/>
                  </a:lnTo>
                  <a:cubicBezTo>
                    <a:pt x="12498" y="16271"/>
                    <a:pt x="13638" y="16493"/>
                    <a:pt x="14652" y="16869"/>
                  </a:cubicBezTo>
                  <a:cubicBezTo>
                    <a:pt x="13850" y="18909"/>
                    <a:pt x="12654" y="20298"/>
                    <a:pt x="11291" y="20569"/>
                  </a:cubicBezTo>
                  <a:moveTo>
                    <a:pt x="11291" y="11291"/>
                  </a:moveTo>
                  <a:lnTo>
                    <a:pt x="15697" y="11291"/>
                  </a:lnTo>
                  <a:cubicBezTo>
                    <a:pt x="15655" y="12995"/>
                    <a:pt x="15392" y="14581"/>
                    <a:pt x="14971" y="15948"/>
                  </a:cubicBezTo>
                  <a:cubicBezTo>
                    <a:pt x="13855" y="15534"/>
                    <a:pt x="12608" y="15291"/>
                    <a:pt x="11291" y="15240"/>
                  </a:cubicBezTo>
                  <a:cubicBezTo>
                    <a:pt x="11291" y="15240"/>
                    <a:pt x="11291" y="11291"/>
                    <a:pt x="11291" y="11291"/>
                  </a:cubicBezTo>
                  <a:close/>
                  <a:moveTo>
                    <a:pt x="11291" y="6360"/>
                  </a:moveTo>
                  <a:cubicBezTo>
                    <a:pt x="12608" y="6309"/>
                    <a:pt x="13855" y="6066"/>
                    <a:pt x="14971" y="5652"/>
                  </a:cubicBezTo>
                  <a:cubicBezTo>
                    <a:pt x="15392" y="7019"/>
                    <a:pt x="15655" y="8605"/>
                    <a:pt x="15697" y="10309"/>
                  </a:cubicBezTo>
                  <a:lnTo>
                    <a:pt x="11291" y="10309"/>
                  </a:lnTo>
                  <a:cubicBezTo>
                    <a:pt x="11291" y="10309"/>
                    <a:pt x="11291" y="6360"/>
                    <a:pt x="11291" y="6360"/>
                  </a:cubicBezTo>
                  <a:close/>
                  <a:moveTo>
                    <a:pt x="11291" y="1031"/>
                  </a:moveTo>
                  <a:cubicBezTo>
                    <a:pt x="12654" y="1302"/>
                    <a:pt x="13850" y="2691"/>
                    <a:pt x="14652" y="4731"/>
                  </a:cubicBezTo>
                  <a:cubicBezTo>
                    <a:pt x="13638" y="5107"/>
                    <a:pt x="12498" y="5329"/>
                    <a:pt x="11291" y="5379"/>
                  </a:cubicBezTo>
                  <a:cubicBezTo>
                    <a:pt x="11291" y="5379"/>
                    <a:pt x="11291" y="1031"/>
                    <a:pt x="11291" y="1031"/>
                  </a:cubicBezTo>
                  <a:close/>
                  <a:moveTo>
                    <a:pt x="17142" y="3315"/>
                  </a:moveTo>
                  <a:cubicBezTo>
                    <a:pt x="16665" y="3711"/>
                    <a:pt x="16123" y="4065"/>
                    <a:pt x="15517" y="4361"/>
                  </a:cubicBezTo>
                  <a:cubicBezTo>
                    <a:pt x="15499" y="4318"/>
                    <a:pt x="15485" y="4271"/>
                    <a:pt x="15467" y="4229"/>
                  </a:cubicBezTo>
                  <a:cubicBezTo>
                    <a:pt x="15451" y="4190"/>
                    <a:pt x="15436" y="4151"/>
                    <a:pt x="15420" y="4112"/>
                  </a:cubicBezTo>
                  <a:cubicBezTo>
                    <a:pt x="15116" y="3408"/>
                    <a:pt x="14764" y="2778"/>
                    <a:pt x="14375" y="2231"/>
                  </a:cubicBezTo>
                  <a:cubicBezTo>
                    <a:pt x="14357" y="2206"/>
                    <a:pt x="14339" y="2181"/>
                    <a:pt x="14321" y="2156"/>
                  </a:cubicBezTo>
                  <a:cubicBezTo>
                    <a:pt x="14127" y="1890"/>
                    <a:pt x="13925" y="1643"/>
                    <a:pt x="13714" y="1422"/>
                  </a:cubicBezTo>
                  <a:cubicBezTo>
                    <a:pt x="14989" y="1818"/>
                    <a:pt x="16149" y="2471"/>
                    <a:pt x="17142" y="3315"/>
                  </a:cubicBezTo>
                  <a:moveTo>
                    <a:pt x="20598" y="10309"/>
                  </a:moveTo>
                  <a:lnTo>
                    <a:pt x="16673" y="10309"/>
                  </a:lnTo>
                  <a:cubicBezTo>
                    <a:pt x="16664" y="10027"/>
                    <a:pt x="16660" y="9742"/>
                    <a:pt x="16641" y="9465"/>
                  </a:cubicBezTo>
                  <a:cubicBezTo>
                    <a:pt x="16632" y="9340"/>
                    <a:pt x="16621" y="9217"/>
                    <a:pt x="16610" y="9093"/>
                  </a:cubicBezTo>
                  <a:cubicBezTo>
                    <a:pt x="16581" y="8761"/>
                    <a:pt x="16544" y="8434"/>
                    <a:pt x="16499" y="8112"/>
                  </a:cubicBezTo>
                  <a:cubicBezTo>
                    <a:pt x="16484" y="8005"/>
                    <a:pt x="16471" y="7896"/>
                    <a:pt x="16454" y="7789"/>
                  </a:cubicBezTo>
                  <a:cubicBezTo>
                    <a:pt x="16320" y="6944"/>
                    <a:pt x="16131" y="6144"/>
                    <a:pt x="15896" y="5397"/>
                  </a:cubicBezTo>
                  <a:cubicBezTo>
                    <a:pt x="15882" y="5357"/>
                    <a:pt x="15868" y="5317"/>
                    <a:pt x="15855" y="5276"/>
                  </a:cubicBezTo>
                  <a:cubicBezTo>
                    <a:pt x="16604" y="4918"/>
                    <a:pt x="17270" y="4478"/>
                    <a:pt x="17850" y="3981"/>
                  </a:cubicBezTo>
                  <a:cubicBezTo>
                    <a:pt x="19450" y="5638"/>
                    <a:pt x="20476" y="7853"/>
                    <a:pt x="20598" y="10309"/>
                  </a:cubicBezTo>
                  <a:moveTo>
                    <a:pt x="10309" y="5379"/>
                  </a:moveTo>
                  <a:cubicBezTo>
                    <a:pt x="9101" y="5329"/>
                    <a:pt x="7961" y="5107"/>
                    <a:pt x="6947" y="4731"/>
                  </a:cubicBezTo>
                  <a:cubicBezTo>
                    <a:pt x="7749" y="2691"/>
                    <a:pt x="8945" y="1302"/>
                    <a:pt x="10309" y="1031"/>
                  </a:cubicBezTo>
                  <a:cubicBezTo>
                    <a:pt x="10309" y="1031"/>
                    <a:pt x="10309" y="5379"/>
                    <a:pt x="10309" y="5379"/>
                  </a:cubicBezTo>
                  <a:close/>
                  <a:moveTo>
                    <a:pt x="10309" y="10309"/>
                  </a:moveTo>
                  <a:lnTo>
                    <a:pt x="5903" y="10309"/>
                  </a:lnTo>
                  <a:cubicBezTo>
                    <a:pt x="5945" y="8605"/>
                    <a:pt x="6207" y="7019"/>
                    <a:pt x="6629" y="5652"/>
                  </a:cubicBezTo>
                  <a:cubicBezTo>
                    <a:pt x="7745" y="6066"/>
                    <a:pt x="8991" y="6309"/>
                    <a:pt x="10309" y="6360"/>
                  </a:cubicBezTo>
                  <a:cubicBezTo>
                    <a:pt x="10309" y="6360"/>
                    <a:pt x="10309" y="10309"/>
                    <a:pt x="10309" y="10309"/>
                  </a:cubicBezTo>
                  <a:close/>
                  <a:moveTo>
                    <a:pt x="10309" y="15240"/>
                  </a:moveTo>
                  <a:cubicBezTo>
                    <a:pt x="8991" y="15291"/>
                    <a:pt x="7745" y="15534"/>
                    <a:pt x="6629" y="15948"/>
                  </a:cubicBezTo>
                  <a:cubicBezTo>
                    <a:pt x="6207" y="14581"/>
                    <a:pt x="5945" y="12995"/>
                    <a:pt x="5903" y="11291"/>
                  </a:cubicBezTo>
                  <a:lnTo>
                    <a:pt x="10309" y="11291"/>
                  </a:lnTo>
                  <a:cubicBezTo>
                    <a:pt x="10309" y="11291"/>
                    <a:pt x="10309" y="15240"/>
                    <a:pt x="10309" y="15240"/>
                  </a:cubicBezTo>
                  <a:close/>
                  <a:moveTo>
                    <a:pt x="10309" y="20569"/>
                  </a:moveTo>
                  <a:cubicBezTo>
                    <a:pt x="8945" y="20298"/>
                    <a:pt x="7749" y="18909"/>
                    <a:pt x="6947" y="16869"/>
                  </a:cubicBezTo>
                  <a:cubicBezTo>
                    <a:pt x="7961" y="16493"/>
                    <a:pt x="9101" y="16271"/>
                    <a:pt x="10309" y="16221"/>
                  </a:cubicBezTo>
                  <a:cubicBezTo>
                    <a:pt x="10309" y="16221"/>
                    <a:pt x="10309" y="20569"/>
                    <a:pt x="10309" y="20569"/>
                  </a:cubicBezTo>
                  <a:close/>
                  <a:moveTo>
                    <a:pt x="4458" y="18285"/>
                  </a:moveTo>
                  <a:cubicBezTo>
                    <a:pt x="4934" y="17890"/>
                    <a:pt x="5476" y="17535"/>
                    <a:pt x="6083" y="17239"/>
                  </a:cubicBezTo>
                  <a:cubicBezTo>
                    <a:pt x="6100" y="17282"/>
                    <a:pt x="6115" y="17329"/>
                    <a:pt x="6132" y="17372"/>
                  </a:cubicBezTo>
                  <a:cubicBezTo>
                    <a:pt x="6149" y="17410"/>
                    <a:pt x="6163" y="17450"/>
                    <a:pt x="6180" y="17488"/>
                  </a:cubicBezTo>
                  <a:cubicBezTo>
                    <a:pt x="6484" y="18192"/>
                    <a:pt x="6835" y="18822"/>
                    <a:pt x="7224" y="19369"/>
                  </a:cubicBezTo>
                  <a:cubicBezTo>
                    <a:pt x="7242" y="19394"/>
                    <a:pt x="7261" y="19419"/>
                    <a:pt x="7279" y="19444"/>
                  </a:cubicBezTo>
                  <a:cubicBezTo>
                    <a:pt x="7472" y="19710"/>
                    <a:pt x="7674" y="19957"/>
                    <a:pt x="7886" y="20178"/>
                  </a:cubicBezTo>
                  <a:cubicBezTo>
                    <a:pt x="6610" y="19782"/>
                    <a:pt x="5451" y="19129"/>
                    <a:pt x="4458" y="18285"/>
                  </a:cubicBezTo>
                  <a:moveTo>
                    <a:pt x="1002" y="11291"/>
                  </a:moveTo>
                  <a:lnTo>
                    <a:pt x="4927" y="11291"/>
                  </a:lnTo>
                  <a:cubicBezTo>
                    <a:pt x="4935" y="11574"/>
                    <a:pt x="4940" y="11858"/>
                    <a:pt x="4958" y="12135"/>
                  </a:cubicBezTo>
                  <a:cubicBezTo>
                    <a:pt x="4967" y="12260"/>
                    <a:pt x="4979" y="12383"/>
                    <a:pt x="4989" y="12507"/>
                  </a:cubicBezTo>
                  <a:cubicBezTo>
                    <a:pt x="5018" y="12839"/>
                    <a:pt x="5055" y="13166"/>
                    <a:pt x="5100" y="13488"/>
                  </a:cubicBezTo>
                  <a:cubicBezTo>
                    <a:pt x="5116" y="13596"/>
                    <a:pt x="5129" y="13704"/>
                    <a:pt x="5146" y="13811"/>
                  </a:cubicBezTo>
                  <a:cubicBezTo>
                    <a:pt x="5280" y="14656"/>
                    <a:pt x="5468" y="15456"/>
                    <a:pt x="5704" y="16203"/>
                  </a:cubicBezTo>
                  <a:cubicBezTo>
                    <a:pt x="5718" y="16244"/>
                    <a:pt x="5731" y="16284"/>
                    <a:pt x="5744" y="16324"/>
                  </a:cubicBezTo>
                  <a:cubicBezTo>
                    <a:pt x="4996" y="16682"/>
                    <a:pt x="4330" y="17122"/>
                    <a:pt x="3749" y="17620"/>
                  </a:cubicBezTo>
                  <a:cubicBezTo>
                    <a:pt x="2150" y="15962"/>
                    <a:pt x="1123" y="13747"/>
                    <a:pt x="1002" y="11291"/>
                  </a:cubicBezTo>
                  <a:moveTo>
                    <a:pt x="3749" y="3981"/>
                  </a:moveTo>
                  <a:cubicBezTo>
                    <a:pt x="4330" y="4478"/>
                    <a:pt x="4996" y="4918"/>
                    <a:pt x="5744" y="5276"/>
                  </a:cubicBezTo>
                  <a:cubicBezTo>
                    <a:pt x="5731" y="5317"/>
                    <a:pt x="5718" y="5357"/>
                    <a:pt x="5704" y="5397"/>
                  </a:cubicBezTo>
                  <a:cubicBezTo>
                    <a:pt x="5469" y="6144"/>
                    <a:pt x="5280" y="6944"/>
                    <a:pt x="5146" y="7789"/>
                  </a:cubicBezTo>
                  <a:cubicBezTo>
                    <a:pt x="5129" y="7896"/>
                    <a:pt x="5116" y="8005"/>
                    <a:pt x="5100" y="8112"/>
                  </a:cubicBezTo>
                  <a:cubicBezTo>
                    <a:pt x="5055" y="8434"/>
                    <a:pt x="5018" y="8761"/>
                    <a:pt x="4989" y="9093"/>
                  </a:cubicBezTo>
                  <a:cubicBezTo>
                    <a:pt x="4979" y="9217"/>
                    <a:pt x="4967" y="9340"/>
                    <a:pt x="4958" y="9465"/>
                  </a:cubicBezTo>
                  <a:cubicBezTo>
                    <a:pt x="4940" y="9742"/>
                    <a:pt x="4935" y="10027"/>
                    <a:pt x="4927" y="10309"/>
                  </a:cubicBezTo>
                  <a:lnTo>
                    <a:pt x="1002" y="10309"/>
                  </a:lnTo>
                  <a:cubicBezTo>
                    <a:pt x="1123" y="7853"/>
                    <a:pt x="2150" y="5638"/>
                    <a:pt x="3749" y="3981"/>
                  </a:cubicBezTo>
                  <a:moveTo>
                    <a:pt x="7886" y="1422"/>
                  </a:moveTo>
                  <a:cubicBezTo>
                    <a:pt x="7674" y="1643"/>
                    <a:pt x="7472" y="1890"/>
                    <a:pt x="7279" y="2156"/>
                  </a:cubicBezTo>
                  <a:cubicBezTo>
                    <a:pt x="7261" y="2181"/>
                    <a:pt x="7242" y="2206"/>
                    <a:pt x="7224" y="2231"/>
                  </a:cubicBezTo>
                  <a:cubicBezTo>
                    <a:pt x="6835" y="2778"/>
                    <a:pt x="6484" y="3408"/>
                    <a:pt x="6180" y="4112"/>
                  </a:cubicBezTo>
                  <a:cubicBezTo>
                    <a:pt x="6163" y="4151"/>
                    <a:pt x="6149" y="4190"/>
                    <a:pt x="6132" y="4229"/>
                  </a:cubicBezTo>
                  <a:cubicBezTo>
                    <a:pt x="6115" y="4271"/>
                    <a:pt x="6100" y="4318"/>
                    <a:pt x="6083" y="4361"/>
                  </a:cubicBezTo>
                  <a:cubicBezTo>
                    <a:pt x="5476" y="4065"/>
                    <a:pt x="4934" y="3711"/>
                    <a:pt x="4458" y="3315"/>
                  </a:cubicBezTo>
                  <a:cubicBezTo>
                    <a:pt x="5451" y="2471"/>
                    <a:pt x="6610" y="1818"/>
                    <a:pt x="7886" y="1422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9025" tIns="19025" rIns="19025" bIns="190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27" name="Google Shape;527;p22"/>
            <p:cNvSpPr/>
            <p:nvPr/>
          </p:nvSpPr>
          <p:spPr>
            <a:xfrm>
              <a:off x="1655998" y="9451924"/>
              <a:ext cx="558656" cy="40629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0618" y="18900"/>
                  </a:moveTo>
                  <a:cubicBezTo>
                    <a:pt x="20618" y="18980"/>
                    <a:pt x="20611" y="19058"/>
                    <a:pt x="20601" y="19135"/>
                  </a:cubicBezTo>
                  <a:lnTo>
                    <a:pt x="14539" y="10800"/>
                  </a:lnTo>
                  <a:lnTo>
                    <a:pt x="20601" y="2465"/>
                  </a:lnTo>
                  <a:cubicBezTo>
                    <a:pt x="20611" y="2542"/>
                    <a:pt x="20618" y="2620"/>
                    <a:pt x="20618" y="2700"/>
                  </a:cubicBezTo>
                  <a:cubicBezTo>
                    <a:pt x="20618" y="2700"/>
                    <a:pt x="20618" y="18900"/>
                    <a:pt x="20618" y="18900"/>
                  </a:cubicBezTo>
                  <a:close/>
                  <a:moveTo>
                    <a:pt x="19636" y="20250"/>
                  </a:moveTo>
                  <a:lnTo>
                    <a:pt x="1964" y="20250"/>
                  </a:lnTo>
                  <a:cubicBezTo>
                    <a:pt x="1849" y="20250"/>
                    <a:pt x="1739" y="20218"/>
                    <a:pt x="1637" y="20168"/>
                  </a:cubicBezTo>
                  <a:lnTo>
                    <a:pt x="7755" y="11754"/>
                  </a:lnTo>
                  <a:lnTo>
                    <a:pt x="9440" y="14072"/>
                  </a:lnTo>
                  <a:cubicBezTo>
                    <a:pt x="9816" y="14589"/>
                    <a:pt x="10308" y="14847"/>
                    <a:pt x="10800" y="14847"/>
                  </a:cubicBezTo>
                  <a:cubicBezTo>
                    <a:pt x="11292" y="14847"/>
                    <a:pt x="11784" y="14589"/>
                    <a:pt x="12159" y="14072"/>
                  </a:cubicBezTo>
                  <a:lnTo>
                    <a:pt x="13845" y="11754"/>
                  </a:lnTo>
                  <a:lnTo>
                    <a:pt x="19964" y="20168"/>
                  </a:lnTo>
                  <a:cubicBezTo>
                    <a:pt x="19861" y="20218"/>
                    <a:pt x="19752" y="20250"/>
                    <a:pt x="19636" y="20250"/>
                  </a:cubicBezTo>
                  <a:moveTo>
                    <a:pt x="982" y="18900"/>
                  </a:moveTo>
                  <a:lnTo>
                    <a:pt x="982" y="2700"/>
                  </a:lnTo>
                  <a:cubicBezTo>
                    <a:pt x="982" y="2620"/>
                    <a:pt x="989" y="2542"/>
                    <a:pt x="999" y="2465"/>
                  </a:cubicBezTo>
                  <a:lnTo>
                    <a:pt x="7061" y="10800"/>
                  </a:lnTo>
                  <a:lnTo>
                    <a:pt x="999" y="19135"/>
                  </a:lnTo>
                  <a:cubicBezTo>
                    <a:pt x="989" y="19058"/>
                    <a:pt x="982" y="18980"/>
                    <a:pt x="982" y="18900"/>
                  </a:cubicBezTo>
                  <a:moveTo>
                    <a:pt x="1964" y="1350"/>
                  </a:moveTo>
                  <a:lnTo>
                    <a:pt x="19636" y="1350"/>
                  </a:lnTo>
                  <a:cubicBezTo>
                    <a:pt x="19752" y="1350"/>
                    <a:pt x="19861" y="1382"/>
                    <a:pt x="19964" y="1433"/>
                  </a:cubicBezTo>
                  <a:lnTo>
                    <a:pt x="11465" y="13118"/>
                  </a:lnTo>
                  <a:cubicBezTo>
                    <a:pt x="11288" y="13362"/>
                    <a:pt x="11051" y="13497"/>
                    <a:pt x="10800" y="13497"/>
                  </a:cubicBezTo>
                  <a:cubicBezTo>
                    <a:pt x="10549" y="13497"/>
                    <a:pt x="10312" y="13362"/>
                    <a:pt x="10134" y="13118"/>
                  </a:cubicBezTo>
                  <a:lnTo>
                    <a:pt x="1637" y="1433"/>
                  </a:lnTo>
                  <a:cubicBezTo>
                    <a:pt x="1739" y="1382"/>
                    <a:pt x="1849" y="1350"/>
                    <a:pt x="1964" y="1350"/>
                  </a:cubicBezTo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1209"/>
                    <a:pt x="0" y="2700"/>
                  </a:cubicBezTo>
                  <a:lnTo>
                    <a:pt x="0" y="18900"/>
                  </a:lnTo>
                  <a:cubicBezTo>
                    <a:pt x="0" y="2039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391"/>
                    <a:pt x="21600" y="18900"/>
                  </a:cubicBezTo>
                  <a:lnTo>
                    <a:pt x="21600" y="2700"/>
                  </a:lnTo>
                  <a:cubicBezTo>
                    <a:pt x="21600" y="1209"/>
                    <a:pt x="20721" y="0"/>
                    <a:pt x="19636" y="0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9025" tIns="19025" rIns="19025" bIns="190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528" name="Google Shape;528;p22"/>
          <p:cNvSpPr/>
          <p:nvPr/>
        </p:nvSpPr>
        <p:spPr>
          <a:xfrm>
            <a:off x="860458" y="5716526"/>
            <a:ext cx="279328" cy="20314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9025" tIns="19025" rIns="19025" bIns="190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7">
          <a:extLst>
            <a:ext uri="{FF2B5EF4-FFF2-40B4-BE49-F238E27FC236}">
              <a16:creationId xmlns:a16="http://schemas.microsoft.com/office/drawing/2014/main" id="{4CB915FD-97C2-137C-2860-F78A83C79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8" name="Google Shape;348;p2">
            <a:extLst>
              <a:ext uri="{FF2B5EF4-FFF2-40B4-BE49-F238E27FC236}">
                <a16:creationId xmlns:a16="http://schemas.microsoft.com/office/drawing/2014/main" id="{628118EE-AF46-4B79-A3DC-8C8281366FE3}"/>
              </a:ext>
            </a:extLst>
          </p:cNvPr>
          <p:cNvCxnSpPr/>
          <p:nvPr/>
        </p:nvCxnSpPr>
        <p:spPr>
          <a:xfrm>
            <a:off x="2890885" y="337367"/>
            <a:ext cx="0" cy="515332"/>
          </a:xfrm>
          <a:prstGeom prst="straightConnector1">
            <a:avLst/>
          </a:prstGeom>
          <a:noFill/>
          <a:ln w="9525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9" name="Google Shape;349;p2">
            <a:extLst>
              <a:ext uri="{FF2B5EF4-FFF2-40B4-BE49-F238E27FC236}">
                <a16:creationId xmlns:a16="http://schemas.microsoft.com/office/drawing/2014/main" id="{C758BFAB-964D-1F21-C593-9C0310DF0AA4}"/>
              </a:ext>
            </a:extLst>
          </p:cNvPr>
          <p:cNvSpPr txBox="1"/>
          <p:nvPr/>
        </p:nvSpPr>
        <p:spPr>
          <a:xfrm>
            <a:off x="2959356" y="281991"/>
            <a:ext cx="335540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14224A"/>
                </a:solidFill>
                <a:latin typeface="Open Sans"/>
                <a:ea typeface="Open Sans"/>
                <a:cs typeface="Open Sans"/>
                <a:sym typeface="Open Sans"/>
              </a:rPr>
              <a:t>Today’s agenda </a:t>
            </a:r>
            <a:endParaRPr dirty="0"/>
          </a:p>
        </p:txBody>
      </p:sp>
      <p:sp>
        <p:nvSpPr>
          <p:cNvPr id="350" name="Google Shape;350;p2">
            <a:extLst>
              <a:ext uri="{FF2B5EF4-FFF2-40B4-BE49-F238E27FC236}">
                <a16:creationId xmlns:a16="http://schemas.microsoft.com/office/drawing/2014/main" id="{7458B32A-D0FC-BAB9-AF14-3A723CD6FD11}"/>
              </a:ext>
            </a:extLst>
          </p:cNvPr>
          <p:cNvSpPr txBox="1"/>
          <p:nvPr/>
        </p:nvSpPr>
        <p:spPr>
          <a:xfrm>
            <a:off x="307618" y="1222179"/>
            <a:ext cx="9512408" cy="54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/>
          <a:p>
            <a:pPr marL="304784" marR="0" lvl="0" indent="-304784" algn="l" rtl="0"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Introductions</a:t>
            </a:r>
          </a:p>
          <a:p>
            <a:pPr marL="304784" marR="0" lvl="0" indent="-304784" algn="l" rtl="0"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</a:pPr>
            <a:endParaRPr lang="en-US" sz="2400" dirty="0">
              <a:solidFill>
                <a:srgbClr val="75707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04784" marR="0" lvl="0" indent="-304784" algn="l" rtl="0"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Webinar series recap</a:t>
            </a:r>
          </a:p>
          <a:p>
            <a:pPr marL="304784" marR="0" lvl="0" indent="-304784" algn="l" rtl="0"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</a:pPr>
            <a:endParaRPr lang="en-US" sz="2400" dirty="0">
              <a:solidFill>
                <a:srgbClr val="75707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04784" marR="0" lvl="0" indent="-304784" algn="l" rtl="0"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What are the ALTA standards and why are they important?</a:t>
            </a:r>
          </a:p>
          <a:p>
            <a:pPr marL="304784" marR="0" lvl="0" indent="-304784" algn="l" rtl="0"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</a:pPr>
            <a:endParaRPr lang="en-US" sz="2400" dirty="0">
              <a:solidFill>
                <a:srgbClr val="75707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04784" marR="0" lvl="0" indent="-304784" algn="l" rtl="0"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ALTA/NSPS Standards vs Table A items – What’s the difference?</a:t>
            </a:r>
          </a:p>
          <a:p>
            <a:pPr marL="304784" marR="0" lvl="0" indent="-304784" algn="l" rtl="0"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</a:pPr>
            <a:endParaRPr lang="en-US" sz="2400" dirty="0">
              <a:solidFill>
                <a:srgbClr val="75707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04784" marR="0" lvl="0" indent="-304784" algn="l" rtl="0"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New Standard effective February 23, 2025 – What’s changed?</a:t>
            </a:r>
          </a:p>
          <a:p>
            <a:pPr marL="304784" marR="0" lvl="0" indent="-304784" algn="l" rtl="0"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</a:pPr>
            <a:endParaRPr lang="en-US" sz="2400" dirty="0">
              <a:solidFill>
                <a:srgbClr val="75707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04784" marR="0" lvl="0" indent="-304784" algn="l" rtl="0"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Q&amp;A</a:t>
            </a:r>
          </a:p>
          <a:p>
            <a:pPr marL="304784" marR="0" lvl="0" indent="-304784" algn="l" rtl="0"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</a:pPr>
            <a:endParaRPr lang="en-US" sz="2400" dirty="0">
              <a:solidFill>
                <a:srgbClr val="75707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04784" marR="0" lvl="0" indent="-304784" algn="l" rtl="0"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</a:pPr>
            <a:endParaRPr lang="en-US" sz="2400" dirty="0">
              <a:solidFill>
                <a:srgbClr val="75707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04784" marR="0" lvl="0" indent="-30478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</a:pPr>
            <a:endParaRPr lang="en-US" sz="2400" dirty="0">
              <a:solidFill>
                <a:srgbClr val="75707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04784" marR="0" lvl="0" indent="-30478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</a:pPr>
            <a:endParaRPr lang="en-US" sz="2400" dirty="0">
              <a:solidFill>
                <a:srgbClr val="75707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04784" marR="0" lvl="0" indent="-30478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</a:pPr>
            <a:endParaRPr lang="en-US" sz="2400" dirty="0">
              <a:solidFill>
                <a:srgbClr val="75707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04784" marR="0" lvl="0" indent="-30478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</a:pPr>
            <a:endParaRPr lang="en-US" sz="2400" dirty="0">
              <a:solidFill>
                <a:srgbClr val="75707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1" name="Google Shape;351;p2">
            <a:extLst>
              <a:ext uri="{FF2B5EF4-FFF2-40B4-BE49-F238E27FC236}">
                <a16:creationId xmlns:a16="http://schemas.microsoft.com/office/drawing/2014/main" id="{E34967C3-F6B2-9EFA-C1F0-8309F634416E}"/>
              </a:ext>
            </a:extLst>
          </p:cNvPr>
          <p:cNvSpPr txBox="1"/>
          <p:nvPr/>
        </p:nvSpPr>
        <p:spPr>
          <a:xfrm>
            <a:off x="139366" y="6565352"/>
            <a:ext cx="1547819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© 2025 CREtelligent Inc.</a:t>
            </a:r>
            <a:endParaRPr dirty="0"/>
          </a:p>
        </p:txBody>
      </p:sp>
      <p:sp>
        <p:nvSpPr>
          <p:cNvPr id="355" name="Google Shape;355;p2">
            <a:extLst>
              <a:ext uri="{FF2B5EF4-FFF2-40B4-BE49-F238E27FC236}">
                <a16:creationId xmlns:a16="http://schemas.microsoft.com/office/drawing/2014/main" id="{06E6EF4E-03E6-1AE4-DDDA-4CA2E49B80F3}"/>
              </a:ext>
            </a:extLst>
          </p:cNvPr>
          <p:cNvSpPr txBox="1"/>
          <p:nvPr/>
        </p:nvSpPr>
        <p:spPr>
          <a:xfrm>
            <a:off x="9409859" y="1778358"/>
            <a:ext cx="2847087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206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SPEAKERS</a:t>
            </a:r>
            <a:endParaRPr sz="2400" dirty="0">
              <a:solidFill>
                <a:srgbClr val="002060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6" name="Google Shape;359;p2">
            <a:extLst>
              <a:ext uri="{FF2B5EF4-FFF2-40B4-BE49-F238E27FC236}">
                <a16:creationId xmlns:a16="http://schemas.microsoft.com/office/drawing/2014/main" id="{173E57EA-F47F-2354-3CD5-7AB70CA236B7}"/>
              </a:ext>
            </a:extLst>
          </p:cNvPr>
          <p:cNvSpPr txBox="1"/>
          <p:nvPr/>
        </p:nvSpPr>
        <p:spPr>
          <a:xfrm>
            <a:off x="9468042" y="3914210"/>
            <a:ext cx="1556935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Brent</a:t>
            </a:r>
            <a:br>
              <a:rPr lang="en-US" dirty="0">
                <a:solidFill>
                  <a:srgbClr val="00206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en-US" dirty="0">
                <a:solidFill>
                  <a:srgbClr val="00206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Oswald</a:t>
            </a:r>
            <a:endParaRPr dirty="0">
              <a:solidFill>
                <a:srgbClr val="00206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7" name="Google Shape;359;p2">
            <a:extLst>
              <a:ext uri="{FF2B5EF4-FFF2-40B4-BE49-F238E27FC236}">
                <a16:creationId xmlns:a16="http://schemas.microsoft.com/office/drawing/2014/main" id="{56571D4B-654E-0029-8E72-5E9F2B69E3C7}"/>
              </a:ext>
            </a:extLst>
          </p:cNvPr>
          <p:cNvSpPr txBox="1"/>
          <p:nvPr/>
        </p:nvSpPr>
        <p:spPr>
          <a:xfrm>
            <a:off x="7591323" y="5339284"/>
            <a:ext cx="1442905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Jack Shoemaker</a:t>
            </a:r>
            <a:endParaRPr dirty="0">
              <a:solidFill>
                <a:srgbClr val="00206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8" name="Google Shape;359;p2">
            <a:extLst>
              <a:ext uri="{FF2B5EF4-FFF2-40B4-BE49-F238E27FC236}">
                <a16:creationId xmlns:a16="http://schemas.microsoft.com/office/drawing/2014/main" id="{ECF2CA43-A1B0-AFCE-CAF0-509CEC1DC358}"/>
              </a:ext>
            </a:extLst>
          </p:cNvPr>
          <p:cNvSpPr txBox="1"/>
          <p:nvPr/>
        </p:nvSpPr>
        <p:spPr>
          <a:xfrm>
            <a:off x="9735915" y="5317735"/>
            <a:ext cx="1442905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Andrew </a:t>
            </a:r>
            <a:br>
              <a:rPr lang="en-US" dirty="0">
                <a:solidFill>
                  <a:srgbClr val="00206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en-US" dirty="0">
                <a:solidFill>
                  <a:srgbClr val="00206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Moncrief</a:t>
            </a:r>
            <a:endParaRPr dirty="0">
              <a:solidFill>
                <a:srgbClr val="00206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D63840-3CFC-5632-AFAA-DEA3905AF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6283" y="5153002"/>
            <a:ext cx="1069362" cy="10693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7E203A-0AD0-E197-EEFE-585E2819BC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0053" y="5123062"/>
            <a:ext cx="1008052" cy="11007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CA68DB-D0C6-A86D-81A8-4AC9D18FE4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8785" y="2947361"/>
            <a:ext cx="1643215" cy="1992836"/>
          </a:xfrm>
          <a:prstGeom prst="rect">
            <a:avLst/>
          </a:prstGeom>
        </p:spPr>
      </p:pic>
      <p:sp>
        <p:nvSpPr>
          <p:cNvPr id="5" name="Google Shape;359;p2">
            <a:extLst>
              <a:ext uri="{FF2B5EF4-FFF2-40B4-BE49-F238E27FC236}">
                <a16:creationId xmlns:a16="http://schemas.microsoft.com/office/drawing/2014/main" id="{4E49766D-25B6-1026-7502-FCB99EB35C99}"/>
              </a:ext>
            </a:extLst>
          </p:cNvPr>
          <p:cNvSpPr txBox="1"/>
          <p:nvPr/>
        </p:nvSpPr>
        <p:spPr>
          <a:xfrm>
            <a:off x="9468042" y="2947893"/>
            <a:ext cx="2046315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206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Wendell </a:t>
            </a:r>
            <a:br>
              <a:rPr lang="en-US" dirty="0">
                <a:solidFill>
                  <a:srgbClr val="00206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en-US" dirty="0">
                <a:solidFill>
                  <a:srgbClr val="00206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Sommers</a:t>
            </a:r>
            <a:endParaRPr dirty="0">
              <a:solidFill>
                <a:srgbClr val="00206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id="1026" name="Picture 2" descr="First Order, LLC | Bethlehem PA">
            <a:extLst>
              <a:ext uri="{FF2B5EF4-FFF2-40B4-BE49-F238E27FC236}">
                <a16:creationId xmlns:a16="http://schemas.microsoft.com/office/drawing/2014/main" id="{EDF54EB2-BE0D-1DCD-0491-140B3C3E8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192" y="5855875"/>
            <a:ext cx="594216" cy="41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irst Order, LLC | Bethlehem PA">
            <a:extLst>
              <a:ext uri="{FF2B5EF4-FFF2-40B4-BE49-F238E27FC236}">
                <a16:creationId xmlns:a16="http://schemas.microsoft.com/office/drawing/2014/main" id="{1FFDF5B5-7E34-3682-4C07-211A093D4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6509" y="5855875"/>
            <a:ext cx="505426" cy="35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565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8" name="Google Shape;348;p2"/>
          <p:cNvCxnSpPr/>
          <p:nvPr/>
        </p:nvCxnSpPr>
        <p:spPr>
          <a:xfrm>
            <a:off x="2890885" y="337367"/>
            <a:ext cx="0" cy="515332"/>
          </a:xfrm>
          <a:prstGeom prst="straightConnector1">
            <a:avLst/>
          </a:prstGeom>
          <a:noFill/>
          <a:ln w="9525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9" name="Google Shape;349;p2"/>
          <p:cNvSpPr txBox="1"/>
          <p:nvPr/>
        </p:nvSpPr>
        <p:spPr>
          <a:xfrm>
            <a:off x="2959355" y="281991"/>
            <a:ext cx="598330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Recap – Previous Webinars 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350" name="Google Shape;350;p2"/>
          <p:cNvSpPr txBox="1"/>
          <p:nvPr/>
        </p:nvSpPr>
        <p:spPr>
          <a:xfrm>
            <a:off x="282451" y="1135901"/>
            <a:ext cx="10497245" cy="5516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400"/>
            </a:pPr>
            <a:r>
              <a:rPr lang="en-US" sz="2400" b="1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Part I: ALTA/NSPS 101 – What is a survey; why do we need them?</a:t>
            </a:r>
            <a:br>
              <a:rPr lang="en-US" sz="2400" b="1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lang="en-US" sz="2400" b="1" dirty="0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2">
              <a:lnSpc>
                <a:spcPct val="150000"/>
              </a:lnSpc>
              <a:buClr>
                <a:srgbClr val="757070"/>
              </a:buClr>
              <a:buSzPts val="2400"/>
            </a:pPr>
            <a:r>
              <a:rPr lang="en-US" sz="24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Topics:</a:t>
            </a:r>
          </a:p>
          <a:p>
            <a:pPr marL="304784" lvl="2" indent="-304784">
              <a:lnSpc>
                <a:spcPct val="150000"/>
              </a:lnSpc>
              <a:buClr>
                <a:srgbClr val="757070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Understanding the purpose and scope of your project</a:t>
            </a:r>
          </a:p>
          <a:p>
            <a:pPr marL="304784" indent="-304784">
              <a:lnSpc>
                <a:spcPct val="150000"/>
              </a:lnSpc>
              <a:buClr>
                <a:srgbClr val="757070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Lender and title considerations</a:t>
            </a:r>
          </a:p>
          <a:p>
            <a:pPr marL="304784" marR="0" lvl="0" indent="-30478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Engineering vs Transactional surveys</a:t>
            </a:r>
            <a:endParaRPr dirty="0"/>
          </a:p>
          <a:p>
            <a:pPr marL="304784" marR="0" lvl="0" indent="-30478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Collecting necessary prior due diligence</a:t>
            </a:r>
            <a:endParaRPr dirty="0"/>
          </a:p>
          <a:p>
            <a:pPr marL="304784" marR="0" lvl="0" indent="-30478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Timing and expectations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400"/>
            </a:pPr>
            <a:endParaRPr lang="en-US" sz="2400" dirty="0">
              <a:solidFill>
                <a:srgbClr val="75707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1" name="Google Shape;351;p2"/>
          <p:cNvSpPr txBox="1"/>
          <p:nvPr/>
        </p:nvSpPr>
        <p:spPr>
          <a:xfrm>
            <a:off x="139366" y="6565352"/>
            <a:ext cx="1547819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© 2025 CREtelligent Inc.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085C48-2F3A-1BDA-7B6D-4432BD4F1B7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8744410" y="2023630"/>
            <a:ext cx="2564432" cy="4541722"/>
          </a:xfrm>
          <a:prstGeom prst="snip2DiagRect">
            <a:avLst>
              <a:gd name="adj1" fmla="val 1235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7">
          <a:extLst>
            <a:ext uri="{FF2B5EF4-FFF2-40B4-BE49-F238E27FC236}">
              <a16:creationId xmlns:a16="http://schemas.microsoft.com/office/drawing/2014/main" id="{6F070E45-70CC-B6E2-DB7C-C861449B7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8" name="Google Shape;348;p2">
            <a:extLst>
              <a:ext uri="{FF2B5EF4-FFF2-40B4-BE49-F238E27FC236}">
                <a16:creationId xmlns:a16="http://schemas.microsoft.com/office/drawing/2014/main" id="{D65B7344-F56D-C2B0-9B7D-D3DB37100D06}"/>
              </a:ext>
            </a:extLst>
          </p:cNvPr>
          <p:cNvCxnSpPr/>
          <p:nvPr/>
        </p:nvCxnSpPr>
        <p:spPr>
          <a:xfrm>
            <a:off x="2890885" y="337367"/>
            <a:ext cx="0" cy="515332"/>
          </a:xfrm>
          <a:prstGeom prst="straightConnector1">
            <a:avLst/>
          </a:prstGeom>
          <a:noFill/>
          <a:ln w="9525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9" name="Google Shape;349;p2">
            <a:extLst>
              <a:ext uri="{FF2B5EF4-FFF2-40B4-BE49-F238E27FC236}">
                <a16:creationId xmlns:a16="http://schemas.microsoft.com/office/drawing/2014/main" id="{5DDE957B-1DAE-6103-C1DC-04293CA94C10}"/>
              </a:ext>
            </a:extLst>
          </p:cNvPr>
          <p:cNvSpPr txBox="1"/>
          <p:nvPr/>
        </p:nvSpPr>
        <p:spPr>
          <a:xfrm>
            <a:off x="2959355" y="281991"/>
            <a:ext cx="598330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Recap – Previous Webinars 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350" name="Google Shape;350;p2">
            <a:extLst>
              <a:ext uri="{FF2B5EF4-FFF2-40B4-BE49-F238E27FC236}">
                <a16:creationId xmlns:a16="http://schemas.microsoft.com/office/drawing/2014/main" id="{6C71C5FF-F26E-66E1-7C12-AA8E15AE0F00}"/>
              </a:ext>
            </a:extLst>
          </p:cNvPr>
          <p:cNvSpPr txBox="1"/>
          <p:nvPr/>
        </p:nvSpPr>
        <p:spPr>
          <a:xfrm>
            <a:off x="475554" y="1027281"/>
            <a:ext cx="9109309" cy="54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400"/>
            </a:pPr>
            <a:r>
              <a:rPr lang="en-US" sz="2400" b="1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Part II: Parcel identification for ALTA Surveys</a:t>
            </a:r>
          </a:p>
          <a:p>
            <a:pPr lvl="2">
              <a:lnSpc>
                <a:spcPct val="150000"/>
              </a:lnSpc>
              <a:buClr>
                <a:srgbClr val="757070"/>
              </a:buClr>
              <a:buSzPts val="2400"/>
            </a:pPr>
            <a:r>
              <a:rPr lang="en-US" sz="24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Topics:</a:t>
            </a:r>
          </a:p>
          <a:p>
            <a:pPr marL="304784" lvl="2" indent="-304784">
              <a:lnSpc>
                <a:spcPct val="150000"/>
              </a:lnSpc>
              <a:buClr>
                <a:srgbClr val="757070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Why do commercial properties have more than one parcel?</a:t>
            </a:r>
          </a:p>
          <a:p>
            <a:pPr marL="304784" lvl="2" indent="-304784">
              <a:lnSpc>
                <a:spcPct val="150000"/>
              </a:lnSpc>
              <a:buClr>
                <a:srgbClr val="757070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Locating the primary parcel</a:t>
            </a:r>
          </a:p>
          <a:p>
            <a:pPr marL="304784" lvl="2" indent="-304784">
              <a:lnSpc>
                <a:spcPct val="150000"/>
              </a:lnSpc>
              <a:buClr>
                <a:srgbClr val="757070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How to locate incorrect addresses or no addresses</a:t>
            </a:r>
          </a:p>
          <a:p>
            <a:pPr marL="304784" lvl="2" indent="-304784">
              <a:lnSpc>
                <a:spcPct val="150000"/>
              </a:lnSpc>
              <a:buClr>
                <a:srgbClr val="757070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Determining secondary parcels</a:t>
            </a:r>
          </a:p>
          <a:p>
            <a:pPr marL="304784" lvl="2" indent="-304784">
              <a:lnSpc>
                <a:spcPct val="150000"/>
              </a:lnSpc>
              <a:buClr>
                <a:srgbClr val="757070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Beneficial easements</a:t>
            </a:r>
          </a:p>
          <a:p>
            <a:pPr marL="304784" marR="0" lvl="0" indent="-30478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</a:pPr>
            <a:endParaRPr lang="en-US" sz="2400" dirty="0">
              <a:solidFill>
                <a:srgbClr val="75707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400"/>
            </a:pPr>
            <a:endParaRPr lang="en-US" sz="1800" i="1" dirty="0">
              <a:solidFill>
                <a:srgbClr val="77777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400"/>
            </a:pPr>
            <a:r>
              <a:rPr lang="en-US" sz="1800" i="1" dirty="0">
                <a:solidFill>
                  <a:srgbClr val="777777"/>
                </a:solidFill>
                <a:latin typeface="Open Sans"/>
                <a:ea typeface="Open Sans"/>
                <a:cs typeface="Open Sans"/>
                <a:sym typeface="Open Sans"/>
              </a:rPr>
              <a:t>We’ll share a recording of our first two sessions in our follow-up email!</a:t>
            </a:r>
          </a:p>
        </p:txBody>
      </p:sp>
      <p:sp>
        <p:nvSpPr>
          <p:cNvPr id="351" name="Google Shape;351;p2">
            <a:extLst>
              <a:ext uri="{FF2B5EF4-FFF2-40B4-BE49-F238E27FC236}">
                <a16:creationId xmlns:a16="http://schemas.microsoft.com/office/drawing/2014/main" id="{CE6F01C0-9D32-5B63-B963-D2F9D24AD6DC}"/>
              </a:ext>
            </a:extLst>
          </p:cNvPr>
          <p:cNvSpPr txBox="1"/>
          <p:nvPr/>
        </p:nvSpPr>
        <p:spPr>
          <a:xfrm>
            <a:off x="139366" y="6565352"/>
            <a:ext cx="1547819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© 2025 CREtelligent Inc.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309F66-5CF8-46F2-81B4-E3CE53C7CD6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601850" y="2916324"/>
            <a:ext cx="3205885" cy="27913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7817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80591-1C4D-48C6-A0D6-2A5E9A473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D85B7-2BAD-DBB2-5739-FD124CF78D7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05556" y="1207911"/>
            <a:ext cx="10871200" cy="2692400"/>
          </a:xfrm>
        </p:spPr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US" sz="2800" dirty="0"/>
              <a:t> 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8494330-8737-E2EA-974C-A31EFECFB02E}"/>
              </a:ext>
            </a:extLst>
          </p:cNvPr>
          <p:cNvCxnSpPr/>
          <p:nvPr/>
        </p:nvCxnSpPr>
        <p:spPr>
          <a:xfrm>
            <a:off x="685236" y="1849120"/>
            <a:ext cx="0" cy="4480560"/>
          </a:xfrm>
          <a:prstGeom prst="line">
            <a:avLst/>
          </a:prstGeom>
          <a:ln w="4953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A925FBA-9646-99DB-B5B2-C1CD86930309}"/>
              </a:ext>
            </a:extLst>
          </p:cNvPr>
          <p:cNvCxnSpPr/>
          <p:nvPr/>
        </p:nvCxnSpPr>
        <p:spPr>
          <a:xfrm>
            <a:off x="860214" y="6167120"/>
            <a:ext cx="5611706" cy="0"/>
          </a:xfrm>
          <a:prstGeom prst="line">
            <a:avLst/>
          </a:prstGeom>
          <a:ln w="260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oogle Shape;382;p5">
            <a:extLst>
              <a:ext uri="{FF2B5EF4-FFF2-40B4-BE49-F238E27FC236}">
                <a16:creationId xmlns:a16="http://schemas.microsoft.com/office/drawing/2014/main" id="{4F45B86F-1BD4-389A-0749-C3BE8F92AB95}"/>
              </a:ext>
            </a:extLst>
          </p:cNvPr>
          <p:cNvSpPr txBox="1"/>
          <p:nvPr/>
        </p:nvSpPr>
        <p:spPr>
          <a:xfrm>
            <a:off x="685236" y="1023691"/>
            <a:ext cx="9898082" cy="4810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</a:pPr>
            <a:r>
              <a:rPr lang="en-US" sz="2000" b="1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What are ALTA survey standards?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ALTA/NSPS jointly develop minimum requirements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Every 5 years these are revised (2011, 2016, 2021 and </a:t>
            </a:r>
            <a:r>
              <a:rPr lang="en-US" sz="2000" b="1" u="sng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2026</a:t>
            </a:r>
            <a:r>
              <a:rPr lang="en-US" sz="20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</a:pPr>
            <a:endParaRPr lang="en-US" sz="2000" dirty="0">
              <a:solidFill>
                <a:srgbClr val="75707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</a:pPr>
            <a:r>
              <a:rPr lang="en-US" sz="2000" b="1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This does not cover everything!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Engineering grade surveys are a great example where </a:t>
            </a:r>
            <a:br>
              <a:rPr lang="en-US" sz="20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20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further refinements are needed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Surveyors still have opinions - Schedule B notes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</a:pPr>
            <a:endParaRPr lang="en-US" sz="2000" dirty="0">
              <a:solidFill>
                <a:srgbClr val="75707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75707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</a:pPr>
            <a:endParaRPr lang="en-US" sz="2000" dirty="0"/>
          </a:p>
        </p:txBody>
      </p:sp>
      <p:sp>
        <p:nvSpPr>
          <p:cNvPr id="14" name="Google Shape;381;p5">
            <a:extLst>
              <a:ext uri="{FF2B5EF4-FFF2-40B4-BE49-F238E27FC236}">
                <a16:creationId xmlns:a16="http://schemas.microsoft.com/office/drawing/2014/main" id="{A938A713-A81B-8FFE-F3DF-C588BF8680D1}"/>
              </a:ext>
            </a:extLst>
          </p:cNvPr>
          <p:cNvSpPr txBox="1"/>
          <p:nvPr/>
        </p:nvSpPr>
        <p:spPr>
          <a:xfrm>
            <a:off x="3132077" y="298271"/>
            <a:ext cx="905992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b="1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What are ALTA survey standards?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040877-8D1A-B21F-1201-CC548B317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6415" y="1472595"/>
            <a:ext cx="1995403" cy="635271"/>
          </a:xfrm>
          <a:prstGeom prst="rect">
            <a:avLst/>
          </a:prstGeom>
        </p:spPr>
      </p:pic>
      <p:pic>
        <p:nvPicPr>
          <p:cNvPr id="1030" name="Picture 6" descr="National Society Of Professional Surveyors | Cardinal Surveying">
            <a:extLst>
              <a:ext uri="{FF2B5EF4-FFF2-40B4-BE49-F238E27FC236}">
                <a16:creationId xmlns:a16="http://schemas.microsoft.com/office/drawing/2014/main" id="{1B89071D-FC56-8DA6-F14F-D94392B9F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346" y="2332210"/>
            <a:ext cx="1720784" cy="148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7944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C377C4-7DAB-DFC6-A322-5BFD9B0BF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9F9E26-2E80-FD0D-8987-98E83E86006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05556" y="1207911"/>
            <a:ext cx="10871200" cy="2692400"/>
          </a:xfrm>
        </p:spPr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US" sz="2800" dirty="0"/>
              <a:t> 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63469EC-8895-00DA-C31D-054E527C3C86}"/>
              </a:ext>
            </a:extLst>
          </p:cNvPr>
          <p:cNvCxnSpPr/>
          <p:nvPr/>
        </p:nvCxnSpPr>
        <p:spPr>
          <a:xfrm>
            <a:off x="685236" y="1849120"/>
            <a:ext cx="0" cy="4480560"/>
          </a:xfrm>
          <a:prstGeom prst="line">
            <a:avLst/>
          </a:prstGeom>
          <a:ln w="4953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D229BAF-BC77-1744-8414-CACD37D2C63C}"/>
              </a:ext>
            </a:extLst>
          </p:cNvPr>
          <p:cNvCxnSpPr/>
          <p:nvPr/>
        </p:nvCxnSpPr>
        <p:spPr>
          <a:xfrm>
            <a:off x="860214" y="6167120"/>
            <a:ext cx="5611706" cy="0"/>
          </a:xfrm>
          <a:prstGeom prst="line">
            <a:avLst/>
          </a:prstGeom>
          <a:ln w="260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oogle Shape;382;p5">
            <a:extLst>
              <a:ext uri="{FF2B5EF4-FFF2-40B4-BE49-F238E27FC236}">
                <a16:creationId xmlns:a16="http://schemas.microsoft.com/office/drawing/2014/main" id="{86C167DB-2F07-2930-10F8-951EAE23C7E0}"/>
              </a:ext>
            </a:extLst>
          </p:cNvPr>
          <p:cNvSpPr txBox="1"/>
          <p:nvPr/>
        </p:nvSpPr>
        <p:spPr>
          <a:xfrm>
            <a:off x="570018" y="1207911"/>
            <a:ext cx="9898082" cy="4810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 fontScale="92500" lnSpcReduction="10000"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</a:pPr>
            <a:r>
              <a:rPr lang="en-US" sz="2200" b="1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Understanding the difference: Standard requirements vs Table A items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Minimum elements for every ALTA Survey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</a:pPr>
            <a:r>
              <a:rPr lang="en-US" sz="20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	a) Researching title documents and easements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</a:pPr>
            <a:r>
              <a:rPr lang="en-US" sz="20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	b) Fieldwork to locate boundaries, improvements, and observed utilities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</a:pPr>
            <a:r>
              <a:rPr lang="en-US" sz="20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	c) Depicting certain features </a:t>
            </a:r>
          </a:p>
          <a:p>
            <a:pPr lvl="2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</a:pPr>
            <a:r>
              <a:rPr lang="en-US" sz="20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	d) Providing a specific certification.</a:t>
            </a:r>
          </a:p>
          <a:p>
            <a:pPr marL="342900" lvl="2" indent="-342900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Table A-options</a:t>
            </a:r>
          </a:p>
          <a:p>
            <a:pPr lvl="3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</a:pPr>
            <a:r>
              <a:rPr lang="en-US" sz="20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	a) Many transaction grade surveys include some items “standard”</a:t>
            </a:r>
          </a:p>
          <a:p>
            <a:pPr lvl="3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</a:pPr>
            <a:r>
              <a:rPr lang="en-US" sz="20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	b) Addressing zoning is actually not standard</a:t>
            </a:r>
          </a:p>
          <a:p>
            <a:pPr lvl="3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</a:pPr>
            <a:endParaRPr lang="en-US" sz="2000" b="1" i="1" dirty="0">
              <a:solidFill>
                <a:srgbClr val="75707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3" algn="ctr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</a:pPr>
            <a:r>
              <a:rPr lang="en-US" sz="1900" i="1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You will receive a copy of the standard requirements and the updated table after this meeting.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</a:pPr>
            <a:endParaRPr lang="en-US" sz="2000" dirty="0"/>
          </a:p>
        </p:txBody>
      </p:sp>
      <p:sp>
        <p:nvSpPr>
          <p:cNvPr id="14" name="Google Shape;381;p5">
            <a:extLst>
              <a:ext uri="{FF2B5EF4-FFF2-40B4-BE49-F238E27FC236}">
                <a16:creationId xmlns:a16="http://schemas.microsoft.com/office/drawing/2014/main" id="{E395BE6C-0EAD-3C56-06AA-9DF8D07FC926}"/>
              </a:ext>
            </a:extLst>
          </p:cNvPr>
          <p:cNvSpPr txBox="1"/>
          <p:nvPr/>
        </p:nvSpPr>
        <p:spPr>
          <a:xfrm>
            <a:off x="3132077" y="298271"/>
            <a:ext cx="905992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800" b="1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Standards vs Table A</a:t>
            </a:r>
          </a:p>
        </p:txBody>
      </p:sp>
    </p:spTree>
    <p:extLst>
      <p:ext uri="{BB962C8B-B14F-4D97-AF65-F5344CB8AC3E}">
        <p14:creationId xmlns:p14="http://schemas.microsoft.com/office/powerpoint/2010/main" val="594359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875C6-76F6-C8B4-F059-350B3BF8A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A41FA-446F-5887-F9FF-5FADF05DC4F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05556" y="1207911"/>
            <a:ext cx="10871200" cy="2692400"/>
          </a:xfrm>
        </p:spPr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US" sz="2800" dirty="0"/>
              <a:t> 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3687FE2-6EF8-C873-FFB0-5A6607C33FA3}"/>
              </a:ext>
            </a:extLst>
          </p:cNvPr>
          <p:cNvCxnSpPr/>
          <p:nvPr/>
        </p:nvCxnSpPr>
        <p:spPr>
          <a:xfrm>
            <a:off x="685236" y="1849120"/>
            <a:ext cx="0" cy="4480560"/>
          </a:xfrm>
          <a:prstGeom prst="line">
            <a:avLst/>
          </a:prstGeom>
          <a:ln w="4953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4BC119D-77F0-545A-D6D0-8035FC5CB3E9}"/>
              </a:ext>
            </a:extLst>
          </p:cNvPr>
          <p:cNvCxnSpPr/>
          <p:nvPr/>
        </p:nvCxnSpPr>
        <p:spPr>
          <a:xfrm>
            <a:off x="860214" y="6167120"/>
            <a:ext cx="5611706" cy="0"/>
          </a:xfrm>
          <a:prstGeom prst="line">
            <a:avLst/>
          </a:prstGeom>
          <a:ln w="260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oogle Shape;382;p5">
            <a:extLst>
              <a:ext uri="{FF2B5EF4-FFF2-40B4-BE49-F238E27FC236}">
                <a16:creationId xmlns:a16="http://schemas.microsoft.com/office/drawing/2014/main" id="{B8AB91B0-8401-1023-2A1E-142DF06C744F}"/>
              </a:ext>
            </a:extLst>
          </p:cNvPr>
          <p:cNvSpPr txBox="1"/>
          <p:nvPr/>
        </p:nvSpPr>
        <p:spPr>
          <a:xfrm>
            <a:off x="570018" y="1207911"/>
            <a:ext cx="9898082" cy="4810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/>
          <a:p>
            <a:pPr marL="301752" indent="-301752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Records Research and Title Commitments</a:t>
            </a:r>
          </a:p>
          <a:p>
            <a:pPr marL="301752" lvl="7" indent="-301752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Evidence of Easements not Recorded</a:t>
            </a:r>
          </a:p>
          <a:p>
            <a:pPr marL="301752" indent="-301752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Certifications</a:t>
            </a:r>
          </a:p>
          <a:p>
            <a:pPr marL="301752" indent="-301752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75707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01752" indent="-301752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75707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01752" indent="-301752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75707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01752" indent="-301752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14" name="Google Shape;381;p5">
            <a:extLst>
              <a:ext uri="{FF2B5EF4-FFF2-40B4-BE49-F238E27FC236}">
                <a16:creationId xmlns:a16="http://schemas.microsoft.com/office/drawing/2014/main" id="{76A83CF7-E375-03D3-A588-4A1C8977989B}"/>
              </a:ext>
            </a:extLst>
          </p:cNvPr>
          <p:cNvSpPr txBox="1"/>
          <p:nvPr/>
        </p:nvSpPr>
        <p:spPr>
          <a:xfrm>
            <a:off x="3132077" y="298271"/>
            <a:ext cx="905992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ALTA Standards – What’s changed?</a:t>
            </a:r>
            <a:endParaRPr sz="3200" b="1" dirty="0">
              <a:solidFill>
                <a:srgbClr val="77777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DF2589-C72B-D127-568D-0DA0F33C6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014" y="3093528"/>
            <a:ext cx="4044644" cy="30735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4D6D74-D613-8593-6C38-EC7B3A4FC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952" y="1467740"/>
            <a:ext cx="5209443" cy="1320115"/>
          </a:xfrm>
          <a:prstGeom prst="rect">
            <a:avLst/>
          </a:prstGeom>
          <a:ln w="19050">
            <a:solidFill>
              <a:srgbClr val="777777"/>
            </a:solidFill>
          </a:ln>
          <a:scene3d>
            <a:camera prst="isometricOffAxis2Left"/>
            <a:lightRig rig="threePt" dir="t"/>
          </a:scene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FFC42C-BC1F-C50C-856A-FB3D3AEADB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8952" y="3037190"/>
            <a:ext cx="5262452" cy="1058371"/>
          </a:xfrm>
          <a:prstGeom prst="rect">
            <a:avLst/>
          </a:prstGeom>
          <a:ln w="19050">
            <a:solidFill>
              <a:srgbClr val="777777"/>
            </a:solidFill>
          </a:ln>
          <a:scene3d>
            <a:camera prst="isometricOffAxis2Left"/>
            <a:lightRig rig="threePt" dir="t"/>
          </a:scene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8BE3FA-9C7F-9373-E075-644ED7735E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5358" y="4345675"/>
            <a:ext cx="5266046" cy="2097855"/>
          </a:xfrm>
          <a:prstGeom prst="rect">
            <a:avLst/>
          </a:prstGeom>
          <a:ln w="19050">
            <a:solidFill>
              <a:srgbClr val="777777"/>
            </a:solidFill>
          </a:ln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400669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531ED-780D-3087-B71C-082382808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09357D6-A38B-ABB4-7DC4-46265F6DE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3858" y="3009870"/>
            <a:ext cx="5064753" cy="3157249"/>
          </a:xfrm>
          <a:prstGeom prst="rect">
            <a:avLst/>
          </a:prstGeom>
          <a:ln w="28575">
            <a:solidFill>
              <a:schemeClr val="bg2">
                <a:lumMod val="75000"/>
              </a:schemeClr>
            </a:solidFill>
          </a:ln>
          <a:scene3d>
            <a:camera prst="isometricOffAxis2Left"/>
            <a:lightRig rig="threePt" dir="t"/>
          </a:scene3d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F66F5BD-AABE-F03B-8BF1-801C97D1657F}"/>
              </a:ext>
            </a:extLst>
          </p:cNvPr>
          <p:cNvCxnSpPr/>
          <p:nvPr/>
        </p:nvCxnSpPr>
        <p:spPr>
          <a:xfrm>
            <a:off x="860214" y="6167120"/>
            <a:ext cx="5611706" cy="0"/>
          </a:xfrm>
          <a:prstGeom prst="line">
            <a:avLst/>
          </a:prstGeom>
          <a:ln w="260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oogle Shape;382;p5">
            <a:extLst>
              <a:ext uri="{FF2B5EF4-FFF2-40B4-BE49-F238E27FC236}">
                <a16:creationId xmlns:a16="http://schemas.microsoft.com/office/drawing/2014/main" id="{6C990E12-D1C6-068E-6A57-51AC974F218C}"/>
              </a:ext>
            </a:extLst>
          </p:cNvPr>
          <p:cNvSpPr txBox="1"/>
          <p:nvPr/>
        </p:nvSpPr>
        <p:spPr>
          <a:xfrm>
            <a:off x="453852" y="1244651"/>
            <a:ext cx="6722068" cy="4810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</a:pPr>
            <a:r>
              <a:rPr lang="en-US" sz="3200" b="1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Table A Items</a:t>
            </a:r>
          </a:p>
          <a:p>
            <a:pPr marL="301752" indent="-301752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75707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01752" indent="-301752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# 15 – Documenting Features</a:t>
            </a:r>
          </a:p>
          <a:p>
            <a:pPr marL="301752" indent="-301752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New</a:t>
            </a:r>
            <a:r>
              <a:rPr lang="en-US" sz="20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 Item #20 – Encroachments</a:t>
            </a:r>
          </a:p>
          <a:p>
            <a:pPr marL="301752" lvl="1" indent="-301752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rPr>
              <a:t>Old Item #20 now Item #21 (optional items) </a:t>
            </a:r>
          </a:p>
          <a:p>
            <a:pPr marL="301752" indent="-301752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75707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01752" indent="-301752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75707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01752" indent="-301752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14" name="Google Shape;381;p5">
            <a:extLst>
              <a:ext uri="{FF2B5EF4-FFF2-40B4-BE49-F238E27FC236}">
                <a16:creationId xmlns:a16="http://schemas.microsoft.com/office/drawing/2014/main" id="{1FEDCF89-3CE7-D47C-E671-0DAED693A40F}"/>
              </a:ext>
            </a:extLst>
          </p:cNvPr>
          <p:cNvSpPr txBox="1"/>
          <p:nvPr/>
        </p:nvSpPr>
        <p:spPr>
          <a:xfrm>
            <a:off x="3132077" y="298271"/>
            <a:ext cx="905992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What’s changed?</a:t>
            </a:r>
            <a:endParaRPr sz="3200" b="1" dirty="0">
              <a:solidFill>
                <a:srgbClr val="77777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BE6D94-0EB8-F9D5-BF75-3B5ADB3E8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0102" y="1454043"/>
            <a:ext cx="5030820" cy="1512416"/>
          </a:xfrm>
          <a:prstGeom prst="rect">
            <a:avLst/>
          </a:prstGeom>
          <a:ln w="28575">
            <a:solidFill>
              <a:schemeClr val="bg2">
                <a:lumMod val="75000"/>
              </a:schemeClr>
            </a:solidFill>
          </a:ln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371204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04894-C69B-FB30-8E0E-FDCF69362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C8E74E0-B46B-2C5B-4099-6288955CAE49}"/>
              </a:ext>
            </a:extLst>
          </p:cNvPr>
          <p:cNvCxnSpPr/>
          <p:nvPr/>
        </p:nvCxnSpPr>
        <p:spPr>
          <a:xfrm>
            <a:off x="860214" y="6167120"/>
            <a:ext cx="5611706" cy="0"/>
          </a:xfrm>
          <a:prstGeom prst="line">
            <a:avLst/>
          </a:prstGeom>
          <a:ln w="260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oogle Shape;382;p5">
            <a:extLst>
              <a:ext uri="{FF2B5EF4-FFF2-40B4-BE49-F238E27FC236}">
                <a16:creationId xmlns:a16="http://schemas.microsoft.com/office/drawing/2014/main" id="{B80A1BC7-631B-B020-F079-26D15D28E712}"/>
              </a:ext>
            </a:extLst>
          </p:cNvPr>
          <p:cNvSpPr txBox="1"/>
          <p:nvPr/>
        </p:nvSpPr>
        <p:spPr>
          <a:xfrm>
            <a:off x="6096001" y="883006"/>
            <a:ext cx="5899110" cy="4810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</a:pPr>
            <a:endParaRPr lang="en-US" sz="3200" b="1" dirty="0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01752" indent="-301752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777777"/>
                </a:solidFill>
                <a:latin typeface="Open Sans"/>
                <a:ea typeface="Open Sans"/>
                <a:cs typeface="Open Sans"/>
                <a:sym typeface="Open Sans"/>
              </a:rPr>
              <a:t>Table Item #11 A&amp;B – Utilities</a:t>
            </a:r>
          </a:p>
          <a:p>
            <a:pPr marL="301752" indent="-301752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77777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01752" indent="-301752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777777"/>
                </a:solidFill>
                <a:latin typeface="Open Sans"/>
                <a:ea typeface="Open Sans"/>
                <a:cs typeface="Open Sans"/>
                <a:sym typeface="Open Sans"/>
              </a:rPr>
              <a:t>Table Item #18 -  Plottable offsite easements  </a:t>
            </a:r>
          </a:p>
          <a:p>
            <a:pPr marL="301752" indent="-301752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75707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01752" indent="-301752"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ct val="100000"/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14" name="Google Shape;381;p5">
            <a:extLst>
              <a:ext uri="{FF2B5EF4-FFF2-40B4-BE49-F238E27FC236}">
                <a16:creationId xmlns:a16="http://schemas.microsoft.com/office/drawing/2014/main" id="{DAE5CCFB-0EB1-99E1-BC5D-27DBB0BF6742}"/>
              </a:ext>
            </a:extLst>
          </p:cNvPr>
          <p:cNvSpPr txBox="1"/>
          <p:nvPr/>
        </p:nvSpPr>
        <p:spPr>
          <a:xfrm>
            <a:off x="3132077" y="298271"/>
            <a:ext cx="905992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Other ‘Table A’ FAQs</a:t>
            </a:r>
            <a:endParaRPr sz="3200" b="1" dirty="0">
              <a:solidFill>
                <a:srgbClr val="77777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92746E-D906-DF80-7A0A-081DAC6B7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6562" y="1752018"/>
            <a:ext cx="6292562" cy="2796056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  <a:scene3d>
            <a:camera prst="isometricOffAxis1Right"/>
            <a:lightRig rig="threePt" dir="t"/>
          </a:scene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E47B25-4FE7-25AC-2400-BC5A96AA4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6562" y="4840179"/>
            <a:ext cx="6859227" cy="716352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  <a:scene3d>
            <a:camera prst="isometricOffAxis1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062810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Theme">
  <a:themeElements>
    <a:clrScheme name="CREtelligent">
      <a:dk1>
        <a:srgbClr val="002060"/>
      </a:dk1>
      <a:lt1>
        <a:srgbClr val="FFFFFF"/>
      </a:lt1>
      <a:dk2>
        <a:srgbClr val="002060"/>
      </a:dk2>
      <a:lt2>
        <a:srgbClr val="FFFFFF"/>
      </a:lt2>
      <a:accent1>
        <a:srgbClr val="92D050"/>
      </a:accent1>
      <a:accent2>
        <a:srgbClr val="002060"/>
      </a:accent2>
      <a:accent3>
        <a:srgbClr val="00B050"/>
      </a:accent3>
      <a:accent4>
        <a:srgbClr val="0070C0"/>
      </a:accent4>
      <a:accent5>
        <a:srgbClr val="B2B2B2"/>
      </a:accent5>
      <a:accent6>
        <a:srgbClr val="7F7F7F"/>
      </a:accent6>
      <a:hlink>
        <a:srgbClr val="1C3DD9"/>
      </a:hlink>
      <a:folHlink>
        <a:srgbClr val="7F7F7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7887</TotalTime>
  <Words>504</Words>
  <Application>Microsoft Office PowerPoint</Application>
  <PresentationFormat>Widescreen</PresentationFormat>
  <Paragraphs>108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Calibri</vt:lpstr>
      <vt:lpstr>Open Sans Light</vt:lpstr>
      <vt:lpstr>Arial</vt:lpstr>
      <vt:lpstr>Open Sans</vt:lpstr>
      <vt:lpstr>Open Sans ExtraBold</vt:lpstr>
      <vt:lpstr>Calibri Light</vt:lpstr>
      <vt:lpstr>Open Sans SemiBold</vt:lpstr>
      <vt:lpstr>Office Theme</vt:lpstr>
      <vt:lpstr>Default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Daria Milburn</dc:creator>
  <cp:lastModifiedBy>Gary Kulik</cp:lastModifiedBy>
  <cp:revision>33</cp:revision>
  <dcterms:created xsi:type="dcterms:W3CDTF">2022-08-26T12:50:19Z</dcterms:created>
  <dcterms:modified xsi:type="dcterms:W3CDTF">2026-02-19T17:54:50Z</dcterms:modified>
</cp:coreProperties>
</file>